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60" r:id="rId5"/>
    <p:sldId id="271" r:id="rId6"/>
    <p:sldId id="259" r:id="rId7"/>
    <p:sldId id="270" r:id="rId8"/>
    <p:sldId id="264" r:id="rId9"/>
    <p:sldId id="262" r:id="rId10"/>
    <p:sldId id="263" r:id="rId11"/>
    <p:sldId id="265" r:id="rId12"/>
    <p:sldId id="274" r:id="rId13"/>
    <p:sldId id="273" r:id="rId14"/>
    <p:sldId id="266" r:id="rId15"/>
    <p:sldId id="275" r:id="rId16"/>
    <p:sldId id="267" r:id="rId17"/>
    <p:sldId id="269" r:id="rId18"/>
    <p:sldId id="261" r:id="rId19"/>
    <p:sldId id="272" r:id="rId20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BF62"/>
    <a:srgbClr val="316C95"/>
    <a:srgbClr val="FF66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3" autoAdjust="0"/>
    <p:restoredTop sz="94660"/>
  </p:normalViewPr>
  <p:slideViewPr>
    <p:cSldViewPr>
      <p:cViewPr varScale="1">
        <p:scale>
          <a:sx n="51" d="100"/>
          <a:sy n="51" d="100"/>
        </p:scale>
        <p:origin x="538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180000" cy="180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0551" cy="6858000"/>
          </a:xfrm>
          <a:prstGeom prst="rect">
            <a:avLst/>
          </a:prstGeom>
        </p:spPr>
      </p:pic>
      <p:pic>
        <p:nvPicPr>
          <p:cNvPr id="9" name="Picture 2" descr="Droplets-HD-Content-R1d.png"/>
          <p:cNvPicPr>
            <a:picLocks noChangeAspect="1"/>
          </p:cNvPicPr>
          <p:nvPr userDrawn="1"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549001"/>
            <a:ext cx="8689976" cy="1619999"/>
          </a:xfrm>
        </p:spPr>
        <p:txBody>
          <a:bodyPr anchor="b">
            <a:normAutofit/>
          </a:bodyPr>
          <a:lstStyle>
            <a:lvl1pPr algn="ctr">
              <a:defRPr sz="4400" b="0">
                <a:solidFill>
                  <a:schemeClr val="tx2">
                    <a:lumMod val="20000"/>
                    <a:lumOff val="80000"/>
                  </a:schemeClr>
                </a:solidFill>
                <a:latin typeface="Francois One" panose="02000503040000020004" pitchFamily="2" charset="0"/>
                <a:ea typeface="Francois One" panose="02000503040000020004" pitchFamily="2" charset="0"/>
              </a:defRPr>
            </a:lvl1pPr>
          </a:lstStyle>
          <a:p>
            <a:r>
              <a:rPr lang="de-DE" dirty="0" smtClean="0"/>
              <a:t>Titelmasterformat durch Klicken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5273675"/>
            <a:ext cx="8689976" cy="495325"/>
          </a:xfrm>
        </p:spPr>
        <p:txBody>
          <a:bodyPr>
            <a:noAutofit/>
          </a:bodyPr>
          <a:lstStyle>
            <a:lvl1pPr marL="0" indent="0" algn="ctr">
              <a:buNone/>
              <a:defRPr sz="2400" b="0">
                <a:solidFill>
                  <a:schemeClr val="tx2">
                    <a:lumMod val="20000"/>
                    <a:lumOff val="80000"/>
                  </a:schemeClr>
                </a:solidFill>
                <a:latin typeface="Francois One" panose="02000503040000020004" pitchFamily="2" charset="0"/>
                <a:ea typeface="Francois One" panose="02000503040000020004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 smtClean="0"/>
              <a:t>Formatvorlage des Untertitelmasters durch Klicken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11/15/2019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40116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1629000"/>
            <a:ext cx="10363826" cy="4162199"/>
          </a:xfrm>
        </p:spPr>
        <p:txBody>
          <a:bodyPr/>
          <a:lstStyle/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3193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66000" y="618517"/>
            <a:ext cx="6660000" cy="830483"/>
          </a:xfrm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2766000" y="1688916"/>
            <a:ext cx="6660000" cy="4162199"/>
          </a:xfrm>
        </p:spPr>
        <p:txBody>
          <a:bodyPr/>
          <a:lstStyle>
            <a:lvl1pPr>
              <a:defRPr>
                <a:latin typeface="Francois One" panose="02000503040000020004" pitchFamily="2" charset="0"/>
                <a:ea typeface="Francois One" panose="02000503040000020004" pitchFamily="2" charset="0"/>
              </a:defRPr>
            </a:lvl1pPr>
            <a:lvl2pPr>
              <a:defRPr>
                <a:latin typeface="Francois One" panose="02000503040000020004" pitchFamily="2" charset="0"/>
                <a:ea typeface="Francois One" panose="02000503040000020004" pitchFamily="2" charset="0"/>
              </a:defRPr>
            </a:lvl2pPr>
            <a:lvl3pPr>
              <a:defRPr>
                <a:latin typeface="Francois One" panose="02000503040000020004" pitchFamily="2" charset="0"/>
                <a:ea typeface="Francois One" panose="02000503040000020004" pitchFamily="2" charset="0"/>
              </a:defRPr>
            </a:lvl3pPr>
            <a:lvl4pPr>
              <a:defRPr>
                <a:latin typeface="Francois One" panose="02000503040000020004" pitchFamily="2" charset="0"/>
                <a:ea typeface="Francois One" panose="02000503040000020004" pitchFamily="2" charset="0"/>
              </a:defRPr>
            </a:lvl4pPr>
            <a:lvl5pPr>
              <a:defRPr>
                <a:latin typeface="Francois One" panose="02000503040000020004" pitchFamily="2" charset="0"/>
                <a:ea typeface="Francois One" panose="02000503040000020004" pitchFamily="2" charset="0"/>
              </a:defRPr>
            </a:lvl5pPr>
          </a:lstStyle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29028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09668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8"/>
            <a:ext cx="10364451" cy="830482"/>
          </a:xfrm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1629000"/>
            <a:ext cx="5106026" cy="4162199"/>
          </a:xfrm>
        </p:spPr>
        <p:txBody>
          <a:bodyPr/>
          <a:lstStyle/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1629000"/>
            <a:ext cx="5105400" cy="4162199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62335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11/15/2019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49167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11/15/2019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4577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9492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smtClean="0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02361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smtClean="0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6687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92481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Zita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501445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nskar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88933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p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11/15/2019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43771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Bildsp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e-DE" smtClean="0"/>
              <a:t>Bild durch Klicken auf Symbol hinzufügen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e-DE" smtClean="0"/>
              <a:t>Bild durch Klicken auf Symbol hinzufügen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e-DE" smtClean="0"/>
              <a:t>Bild durch Klicken auf Symbol hinzufügen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11/15/2019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23028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92415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7845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8304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1809001"/>
            <a:ext cx="10364452" cy="3982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11/15/2019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19337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26" r:id="rId3"/>
    <p:sldLayoutId id="2147483711" r:id="rId4"/>
    <p:sldLayoutId id="2147483712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Francois One" panose="02000503040000020004" pitchFamily="2" charset="0"/>
          <a:ea typeface="Francois One" panose="02000503040000020004" pitchFamily="2" charset="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400" kern="1200" cap="none" baseline="0">
          <a:solidFill>
            <a:schemeClr val="tx1"/>
          </a:solidFill>
          <a:effectLst/>
          <a:latin typeface="+mn-lt"/>
          <a:ea typeface="Cooper Hewitt" pitchFamily="50" charset="0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2400" kern="1200" cap="none" baseline="0">
          <a:solidFill>
            <a:schemeClr val="tx1"/>
          </a:solidFill>
          <a:effectLst/>
          <a:latin typeface="+mn-lt"/>
          <a:ea typeface="Cooper Hewitt" pitchFamily="50" charset="0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2400" kern="1200" cap="none" baseline="0">
          <a:solidFill>
            <a:schemeClr val="tx1"/>
          </a:solidFill>
          <a:effectLst/>
          <a:latin typeface="+mn-lt"/>
          <a:ea typeface="Cooper Hewitt" pitchFamily="50" charset="0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2400" kern="1200" cap="none" baseline="0">
          <a:solidFill>
            <a:schemeClr val="tx1"/>
          </a:solidFill>
          <a:effectLst/>
          <a:latin typeface="+mn-lt"/>
          <a:ea typeface="Cooper Hewitt" pitchFamily="50" charset="0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2400" kern="1200" cap="none" baseline="0">
          <a:solidFill>
            <a:schemeClr val="tx1"/>
          </a:solidFill>
          <a:effectLst/>
          <a:latin typeface="+mn-lt"/>
          <a:ea typeface="Cooper Hewitt" pitchFamily="50" charset="0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eise.de/tp/features/Warum-tut-sich-das-Smart-Home-so-schwer-4166137.html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netzpolitik.org/2019/alexa-co-innenminister-wollen-zugriff-auf-daten-aus-dem-smart-home/#spendenleiste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eise.de/ratgeber/Snips-Raspi-Sprachassistent-ganz-ohne-Cloud-4415247.html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eise.de/preisvergleich/radxa-rock-pi-s-d4-a2152452.html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eise.de/newsticker/meldung/Studie-Vorratsdatenspeicherung-verbessert-die-Aufklaerungsquote-nicht-1423035.html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HAL, öffne den Radio-Stream!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dirty="0"/>
              <a:t>Ein Smart </a:t>
            </a:r>
            <a:r>
              <a:rPr lang="de-DE" dirty="0" smtClean="0"/>
              <a:t>Home-Assistent ohne Cloud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784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Inhalt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de-DE" sz="2800" dirty="0" smtClean="0">
                <a:solidFill>
                  <a:schemeClr val="tx2"/>
                </a:solidFill>
              </a:rPr>
              <a:t>Problemstellung: Smart Home</a:t>
            </a:r>
          </a:p>
          <a:p>
            <a:pPr marL="514350" indent="-514350">
              <a:buFont typeface="+mj-lt"/>
              <a:buAutoNum type="arabicPeriod"/>
            </a:pPr>
            <a:r>
              <a:rPr lang="de-DE" sz="2800" dirty="0" smtClean="0">
                <a:solidFill>
                  <a:schemeClr val="tx2"/>
                </a:solidFill>
              </a:rPr>
              <a:t>Rechtliches?</a:t>
            </a:r>
          </a:p>
          <a:p>
            <a:pPr marL="514350" indent="-514350">
              <a:buFont typeface="+mj-lt"/>
              <a:buAutoNum type="arabicPeriod"/>
            </a:pPr>
            <a:r>
              <a:rPr lang="de-DE" sz="2800" dirty="0" smtClean="0">
                <a:solidFill>
                  <a:schemeClr val="tx2"/>
                </a:solidFill>
              </a:rPr>
              <a:t>Snips.ai</a:t>
            </a:r>
          </a:p>
          <a:p>
            <a:pPr marL="514350" indent="-514350">
              <a:buFont typeface="+mj-lt"/>
              <a:buAutoNum type="arabicPeriod"/>
            </a:pPr>
            <a:r>
              <a:rPr lang="de-DE" sz="2800" dirty="0" smtClean="0">
                <a:solidFill>
                  <a:schemeClr val="tx2"/>
                </a:solidFill>
              </a:rPr>
              <a:t>Hardware</a:t>
            </a:r>
          </a:p>
          <a:p>
            <a:pPr marL="514350" indent="-514350">
              <a:buFont typeface="+mj-lt"/>
              <a:buAutoNum type="arabicPeriod"/>
            </a:pPr>
            <a:r>
              <a:rPr lang="de-DE" sz="2800" dirty="0" smtClean="0">
                <a:solidFill>
                  <a:schemeClr val="tx2"/>
                </a:solidFill>
              </a:rPr>
              <a:t>Stand der Dinge</a:t>
            </a:r>
          </a:p>
          <a:p>
            <a:pPr marL="514350" indent="-514350">
              <a:buFont typeface="+mj-lt"/>
              <a:buAutoNum type="arabicPeriod"/>
            </a:pPr>
            <a:r>
              <a:rPr lang="de-DE" sz="2800" dirty="0" smtClean="0">
                <a:solidFill>
                  <a:schemeClr val="tx2"/>
                </a:solidFill>
              </a:rPr>
              <a:t>Fazit</a:t>
            </a:r>
            <a:endParaRPr lang="de-DE" sz="2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7456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Problemstellung: Smart Home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279762" cy="412190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de-DE" sz="1800" b="1" dirty="0" smtClean="0"/>
              <a:t>Bekannte Home Automation Hubs erhältlich:</a:t>
            </a:r>
          </a:p>
          <a:p>
            <a:r>
              <a:rPr lang="de-DE" sz="1800" dirty="0" smtClean="0"/>
              <a:t>Amazon Echo</a:t>
            </a:r>
          </a:p>
          <a:p>
            <a:r>
              <a:rPr lang="de-DE" sz="1800" dirty="0" smtClean="0"/>
              <a:t>Google Home</a:t>
            </a:r>
          </a:p>
          <a:p>
            <a:r>
              <a:rPr lang="de-DE" dirty="0" smtClean="0"/>
              <a:t>…</a:t>
            </a:r>
            <a:r>
              <a:rPr lang="de-DE" sz="1800" b="1" dirty="0" smtClean="0"/>
              <a:t/>
            </a:r>
            <a:br>
              <a:rPr lang="de-DE" sz="1800" b="1" dirty="0" smtClean="0"/>
            </a:br>
            <a:endParaRPr lang="de-DE" b="1" dirty="0"/>
          </a:p>
          <a:p>
            <a:pPr marL="0" indent="0">
              <a:buNone/>
            </a:pPr>
            <a:r>
              <a:rPr lang="de-DE" sz="1800" b="1" dirty="0" smtClean="0"/>
              <a:t>Problematik:</a:t>
            </a:r>
          </a:p>
          <a:p>
            <a:r>
              <a:rPr lang="de-DE" sz="1800" dirty="0" smtClean="0"/>
              <a:t>De facto keine Privatsphäre</a:t>
            </a:r>
          </a:p>
          <a:p>
            <a:r>
              <a:rPr lang="de-DE" sz="1800" dirty="0" smtClean="0"/>
              <a:t>Hersteller »hören« mitunter mit</a:t>
            </a:r>
          </a:p>
          <a:p>
            <a:r>
              <a:rPr lang="de-DE" sz="1800" dirty="0" smtClean="0"/>
              <a:t>Ohne Internetverbindung kein »Smart </a:t>
            </a:r>
            <a:r>
              <a:rPr lang="de-DE" sz="1800" b="1" i="1" dirty="0" smtClean="0"/>
              <a:t>Home</a:t>
            </a:r>
            <a:r>
              <a:rPr lang="de-DE" sz="1800" dirty="0" smtClean="0"/>
              <a:t>«</a:t>
            </a:r>
            <a:endParaRPr lang="de-DE" sz="1800" dirty="0"/>
          </a:p>
        </p:txBody>
      </p:sp>
      <p:grpSp>
        <p:nvGrpSpPr>
          <p:cNvPr id="11" name="Gruppieren 10"/>
          <p:cNvGrpSpPr/>
          <p:nvPr/>
        </p:nvGrpSpPr>
        <p:grpSpPr>
          <a:xfrm>
            <a:off x="6542608" y="2399398"/>
            <a:ext cx="4593392" cy="3324088"/>
            <a:chOff x="6862715" y="2399398"/>
            <a:chExt cx="4593392" cy="3324088"/>
          </a:xfrm>
        </p:grpSpPr>
        <p:pic>
          <p:nvPicPr>
            <p:cNvPr id="1030" name="Picture 6" descr="https://heise.cloudimg.io/width/700/q75.png-lossy-75.webp-lossy-75.foil1/_www-heise-de_/tp/imgs/89/2/5/0/2/6/0/7/smart-home-1-01-cbed259b9b6255fc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62715" y="2399398"/>
              <a:ext cx="4593392" cy="2585424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" name="Textfeld 19"/>
            <p:cNvSpPr txBox="1"/>
            <p:nvPr/>
          </p:nvSpPr>
          <p:spPr>
            <a:xfrm>
              <a:off x="6862715" y="4984822"/>
              <a:ext cx="4415511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1400" b="1" dirty="0" smtClean="0"/>
                <a:t>Quelle: Heise.de</a:t>
              </a:r>
              <a:br>
                <a:rPr lang="de-DE" sz="1400" b="1" dirty="0" smtClean="0"/>
              </a:br>
              <a:r>
                <a:rPr lang="de-DE" sz="1400" dirty="0" smtClean="0">
                  <a:hlinkClick r:id="rId3"/>
                </a:rPr>
                <a:t>https://www.heise.de/tp/features/Warum-tut-sich-das-Smart-Home-so-schwer-4166137.html</a:t>
              </a:r>
              <a:r>
                <a:rPr lang="de-DE" sz="1400" dirty="0" smtClean="0"/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02253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Problemstellung: Smart Home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4779890" cy="237453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de-DE" b="1" dirty="0" smtClean="0"/>
              <a:t>Nachhaltigkeit geht anders</a:t>
            </a:r>
          </a:p>
          <a:p>
            <a:pPr marL="0" indent="0">
              <a:buNone/>
            </a:pPr>
            <a:r>
              <a:rPr lang="de-DE" dirty="0" smtClean="0"/>
              <a:t>Kein Smart Home bei:</a:t>
            </a:r>
          </a:p>
          <a:p>
            <a:r>
              <a:rPr lang="de-DE" dirty="0" smtClean="0"/>
              <a:t>WLAN-Zeitschaltung</a:t>
            </a:r>
          </a:p>
          <a:p>
            <a:r>
              <a:rPr lang="de-DE" dirty="0" smtClean="0"/>
              <a:t>Internetstörung</a:t>
            </a:r>
          </a:p>
          <a:p>
            <a:r>
              <a:rPr lang="de-DE" dirty="0" smtClean="0"/>
              <a:t>Insolvenz des Anbieters*</a:t>
            </a:r>
          </a:p>
          <a:p>
            <a:pPr lvl="1"/>
            <a:endParaRPr lang="de-DE" dirty="0" smtClean="0"/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0706" y="2150987"/>
            <a:ext cx="3595294" cy="361801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8" name="Gruppieren 7"/>
          <p:cNvGrpSpPr/>
          <p:nvPr/>
        </p:nvGrpSpPr>
        <p:grpSpPr>
          <a:xfrm>
            <a:off x="1416000" y="4587744"/>
            <a:ext cx="1458967" cy="1612855"/>
            <a:chOff x="7883430" y="2962629"/>
            <a:chExt cx="1458967" cy="1612855"/>
          </a:xfrm>
        </p:grpSpPr>
        <p:pic>
          <p:nvPicPr>
            <p:cNvPr id="9" name="Picture 4" descr="Bildergebnis fÃ¼r google home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83431" y="2962629"/>
              <a:ext cx="1324154" cy="13241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Textfeld 9"/>
            <p:cNvSpPr txBox="1"/>
            <p:nvPr/>
          </p:nvSpPr>
          <p:spPr>
            <a:xfrm>
              <a:off x="7883430" y="4267707"/>
              <a:ext cx="145896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1400" b="1" dirty="0" smtClean="0"/>
                <a:t>Quelle: Google</a:t>
              </a:r>
            </a:p>
          </p:txBody>
        </p:sp>
      </p:grpSp>
      <p:grpSp>
        <p:nvGrpSpPr>
          <p:cNvPr id="11" name="Gruppieren 10"/>
          <p:cNvGrpSpPr/>
          <p:nvPr/>
        </p:nvGrpSpPr>
        <p:grpSpPr>
          <a:xfrm>
            <a:off x="3093677" y="4853420"/>
            <a:ext cx="1458967" cy="1347179"/>
            <a:chOff x="9743609" y="3228304"/>
            <a:chExt cx="1458967" cy="1347179"/>
          </a:xfrm>
        </p:grpSpPr>
        <p:pic>
          <p:nvPicPr>
            <p:cNvPr id="12" name="Grafik 11"/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9743609" y="3228304"/>
              <a:ext cx="1147172" cy="927614"/>
            </a:xfrm>
            <a:prstGeom prst="rect">
              <a:avLst/>
            </a:prstGeom>
          </p:spPr>
        </p:pic>
        <p:sp>
          <p:nvSpPr>
            <p:cNvPr id="13" name="Textfeld 12"/>
            <p:cNvSpPr txBox="1"/>
            <p:nvPr/>
          </p:nvSpPr>
          <p:spPr>
            <a:xfrm>
              <a:off x="9743609" y="4267706"/>
              <a:ext cx="145896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1400" b="1" dirty="0" smtClean="0"/>
                <a:t>Quelle: Amazon</a:t>
              </a:r>
            </a:p>
          </p:txBody>
        </p:sp>
      </p:grpSp>
      <p:sp>
        <p:nvSpPr>
          <p:cNvPr id="4" name="Pfeil nach rechts 3"/>
          <p:cNvSpPr/>
          <p:nvPr/>
        </p:nvSpPr>
        <p:spPr>
          <a:xfrm>
            <a:off x="4240849" y="4257525"/>
            <a:ext cx="2340000" cy="330219"/>
          </a:xfrm>
          <a:prstGeom prst="rightArrow">
            <a:avLst>
              <a:gd name="adj1" fmla="val 50000"/>
              <a:gd name="adj2" fmla="val 86263"/>
            </a:avLst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23551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Rechtliches</a:t>
            </a:r>
            <a:endParaRPr lang="de-DE" dirty="0"/>
          </a:p>
        </p:txBody>
      </p:sp>
      <p:sp>
        <p:nvSpPr>
          <p:cNvPr id="5" name="Textplatzhalter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sz="2800" dirty="0" smtClean="0"/>
              <a:t>Daten von Zuhause einfach in der BND-Cloud sichern </a:t>
            </a:r>
            <a:r>
              <a:rPr lang="de-DE" sz="2800" dirty="0" smtClean="0">
                <a:sym typeface="Wingdings" panose="05000000000000000000" pitchFamily="2" charset="2"/>
              </a:rPr>
              <a:t></a:t>
            </a:r>
            <a:endParaRPr lang="de-DE" sz="2800" dirty="0"/>
          </a:p>
        </p:txBody>
      </p:sp>
    </p:spTree>
    <p:extLst>
      <p:ext uri="{BB962C8B-B14F-4D97-AF65-F5344CB8AC3E}">
        <p14:creationId xmlns:p14="http://schemas.microsoft.com/office/powerpoint/2010/main" val="123593143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Rechtliches</a:t>
            </a:r>
            <a:r>
              <a:rPr lang="de-DE" dirty="0"/>
              <a:t> </a:t>
            </a:r>
            <a:r>
              <a:rPr lang="de-DE" dirty="0" smtClean="0"/>
              <a:t>…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4377554" cy="3424107"/>
          </a:xfrm>
        </p:spPr>
        <p:txBody>
          <a:bodyPr>
            <a:normAutofit fontScale="92500"/>
          </a:bodyPr>
          <a:lstStyle/>
          <a:p>
            <a:r>
              <a:rPr lang="de-DE" dirty="0" smtClean="0"/>
              <a:t>Privatsphäre gerät unter Druck</a:t>
            </a:r>
          </a:p>
          <a:p>
            <a:r>
              <a:rPr lang="de-DE" dirty="0" smtClean="0"/>
              <a:t>Bedenkliche Entwicklung</a:t>
            </a:r>
          </a:p>
          <a:p>
            <a:r>
              <a:rPr lang="de-DE" dirty="0" smtClean="0"/>
              <a:t>»Generalverdacht« / Grundgesetz</a:t>
            </a:r>
          </a:p>
          <a:p>
            <a:r>
              <a:rPr lang="de-DE" dirty="0" smtClean="0"/>
              <a:t>Monopolstellung weniger Smart Home-Anbieter</a:t>
            </a:r>
            <a:br>
              <a:rPr lang="de-DE" dirty="0" smtClean="0"/>
            </a:br>
            <a:r>
              <a:rPr lang="de-DE" b="1" dirty="0" smtClean="0"/>
              <a:t>vs.</a:t>
            </a: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>Oligopol verschiedenster Systeme</a:t>
            </a:r>
          </a:p>
        </p:txBody>
      </p:sp>
      <p:grpSp>
        <p:nvGrpSpPr>
          <p:cNvPr id="6" name="Gruppieren 5"/>
          <p:cNvGrpSpPr/>
          <p:nvPr/>
        </p:nvGrpSpPr>
        <p:grpSpPr>
          <a:xfrm>
            <a:off x="5432487" y="2214694"/>
            <a:ext cx="6108248" cy="3193447"/>
            <a:chOff x="2043111" y="1800225"/>
            <a:chExt cx="6108248" cy="3193447"/>
          </a:xfrm>
        </p:grpSpPr>
        <p:pic>
          <p:nvPicPr>
            <p:cNvPr id="4" name="Grafik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043112" y="1800225"/>
              <a:ext cx="6108247" cy="2454783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5" name="Textfeld 4"/>
            <p:cNvSpPr txBox="1"/>
            <p:nvPr/>
          </p:nvSpPr>
          <p:spPr>
            <a:xfrm>
              <a:off x="2043111" y="4255008"/>
              <a:ext cx="610824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1400" b="1" dirty="0" smtClean="0"/>
                <a:t>Netzpolitik.org</a:t>
              </a:r>
            </a:p>
            <a:p>
              <a:r>
                <a:rPr lang="de-DE" sz="1400" dirty="0" smtClean="0">
                  <a:hlinkClick r:id="rId3"/>
                </a:rPr>
                <a:t>https://netzpolitik.org/2019/alexa-co-innenminister-wollen-zugriff-auf-daten-aus-dem-smart-home/#spendenleiste</a:t>
              </a:r>
              <a:r>
                <a:rPr lang="de-DE" sz="1400" dirty="0" smtClean="0"/>
                <a:t> </a:t>
              </a:r>
              <a:endParaRPr lang="de-DE" sz="1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491737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Snips.AI</a:t>
            </a:r>
            <a:endParaRPr lang="de-DE" dirty="0"/>
          </a:p>
        </p:txBody>
      </p:sp>
      <p:sp>
        <p:nvSpPr>
          <p:cNvPr id="5" name="Textplatzhalter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de-DE" sz="2800" dirty="0" smtClean="0"/>
              <a:t>Home, smart </a:t>
            </a:r>
            <a:r>
              <a:rPr lang="de-DE" sz="2800" dirty="0" err="1" smtClean="0"/>
              <a:t>home</a:t>
            </a:r>
            <a:r>
              <a:rPr lang="de-DE" sz="2800" dirty="0"/>
              <a:t> </a:t>
            </a:r>
            <a:r>
              <a:rPr lang="de-DE" sz="2800" dirty="0" smtClean="0"/>
              <a:t>– Intelligenz (fast) ohne Cloud</a:t>
            </a:r>
            <a:endParaRPr lang="de-DE" sz="2800" dirty="0"/>
          </a:p>
        </p:txBody>
      </p:sp>
    </p:spTree>
    <p:extLst>
      <p:ext uri="{BB962C8B-B14F-4D97-AF65-F5344CB8AC3E}">
        <p14:creationId xmlns:p14="http://schemas.microsoft.com/office/powerpoint/2010/main" val="364800267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830483"/>
          </a:xfrm>
        </p:spPr>
        <p:txBody>
          <a:bodyPr>
            <a:normAutofit/>
          </a:bodyPr>
          <a:lstStyle/>
          <a:p>
            <a:r>
              <a:rPr lang="de-DE" dirty="0" smtClean="0"/>
              <a:t>»Periodensystem der KI«</a:t>
            </a:r>
            <a:endParaRPr lang="de-DE" dirty="0"/>
          </a:p>
        </p:txBody>
      </p:sp>
      <p:sp>
        <p:nvSpPr>
          <p:cNvPr id="37" name="Inhaltsplatzhalter 36"/>
          <p:cNvSpPr>
            <a:spLocks noGrp="1"/>
          </p:cNvSpPr>
          <p:nvPr>
            <p:ph idx="4294967295"/>
          </p:nvPr>
        </p:nvSpPr>
        <p:spPr>
          <a:xfrm>
            <a:off x="1129630" y="6106262"/>
            <a:ext cx="9873268" cy="410363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sz="1600" b="1" dirty="0" smtClean="0"/>
              <a:t>Quelle (IBM?): </a:t>
            </a:r>
            <a:r>
              <a:rPr lang="de-DE" sz="1600" dirty="0" smtClean="0"/>
              <a:t>https</a:t>
            </a:r>
            <a:r>
              <a:rPr lang="de-DE" sz="1600" dirty="0"/>
              <a:t>://www.datasciencecentral.com/profiles/blogs/the-periodic-table-of-ai</a:t>
            </a:r>
          </a:p>
          <a:p>
            <a:pPr marL="0" indent="0">
              <a:buNone/>
            </a:pPr>
            <a:endParaRPr lang="de-DE" sz="1600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D9CF54A1-085C-4B2A-8AFD-D852DAB07D7E}" type="slidenum">
              <a:rPr lang="de-DE" smtClean="0"/>
              <a:pPr/>
              <a:t>8</a:t>
            </a:fld>
            <a:endParaRPr lang="de-DE" dirty="0"/>
          </a:p>
        </p:txBody>
      </p:sp>
      <p:sp>
        <p:nvSpPr>
          <p:cNvPr id="7" name="Eine Ecke des Rechtecks schneiden 6"/>
          <p:cNvSpPr/>
          <p:nvPr/>
        </p:nvSpPr>
        <p:spPr>
          <a:xfrm>
            <a:off x="1146864" y="1413000"/>
            <a:ext cx="968017" cy="840861"/>
          </a:xfrm>
          <a:prstGeom prst="snip1Rect">
            <a:avLst/>
          </a:prstGeom>
          <a:solidFill>
            <a:schemeClr val="accent4">
              <a:lumMod val="60000"/>
              <a:lumOff val="40000"/>
            </a:schemeClr>
          </a:solidFill>
          <a:ln w="63500"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Sr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Speech Recognition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8" name="Eine Ecke des Rechtecks schneiden 7"/>
          <p:cNvSpPr/>
          <p:nvPr/>
        </p:nvSpPr>
        <p:spPr>
          <a:xfrm>
            <a:off x="1146864" y="2340734"/>
            <a:ext cx="968017" cy="840861"/>
          </a:xfrm>
          <a:prstGeom prst="snip1Rect">
            <a:avLst/>
          </a:prstGeom>
          <a:solidFill>
            <a:schemeClr val="accent4">
              <a:lumMod val="60000"/>
              <a:lumOff val="40000"/>
            </a:schemeClr>
          </a:solidFill>
          <a:ln w="63500"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Ar</a:t>
            </a: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Audio Recognition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9" name="Eine Ecke des Rechtecks schneiden 8"/>
          <p:cNvSpPr/>
          <p:nvPr/>
        </p:nvSpPr>
        <p:spPr>
          <a:xfrm>
            <a:off x="1146863" y="3284358"/>
            <a:ext cx="968017" cy="840861"/>
          </a:xfrm>
          <a:prstGeom prst="snip1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F</a:t>
            </a:r>
            <a:r>
              <a:rPr lang="de-DE" sz="2400" dirty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r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Face Recognition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10" name="Eine Ecke des Rechtecks schneiden 9"/>
          <p:cNvSpPr/>
          <p:nvPr/>
        </p:nvSpPr>
        <p:spPr>
          <a:xfrm>
            <a:off x="1146864" y="4227982"/>
            <a:ext cx="968017" cy="840861"/>
          </a:xfrm>
          <a:prstGeom prst="snip1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Ir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Image Recognition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11" name="Eine Ecke des Rechtecks schneiden 10"/>
          <p:cNvSpPr/>
          <p:nvPr/>
        </p:nvSpPr>
        <p:spPr>
          <a:xfrm>
            <a:off x="1146862" y="5179672"/>
            <a:ext cx="968017" cy="840861"/>
          </a:xfrm>
          <a:prstGeom prst="snip1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G</a:t>
            </a:r>
            <a:r>
              <a:rPr lang="de-DE" sz="2400" dirty="0" err="1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r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General Recognition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12" name="Eine Ecke des Rechtecks schneiden 11"/>
          <p:cNvSpPr/>
          <p:nvPr/>
        </p:nvSpPr>
        <p:spPr>
          <a:xfrm>
            <a:off x="2264166" y="1415594"/>
            <a:ext cx="968017" cy="838268"/>
          </a:xfrm>
          <a:prstGeom prst="snip1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Si</a:t>
            </a: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Speech </a:t>
            </a:r>
            <a:r>
              <a:rPr lang="de-DE" sz="105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Identification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13" name="Eine Ecke des Rechtecks schneiden 12"/>
          <p:cNvSpPr/>
          <p:nvPr/>
        </p:nvSpPr>
        <p:spPr>
          <a:xfrm>
            <a:off x="2264168" y="2340734"/>
            <a:ext cx="968015" cy="840861"/>
          </a:xfrm>
          <a:prstGeom prst="snip1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Ai</a:t>
            </a: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Audio </a:t>
            </a:r>
            <a:r>
              <a:rPr lang="de-DE" sz="105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Identification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14" name="Eine Ecke des Rechtecks schneiden 13"/>
          <p:cNvSpPr/>
          <p:nvPr/>
        </p:nvSpPr>
        <p:spPr>
          <a:xfrm>
            <a:off x="2264168" y="3284358"/>
            <a:ext cx="968015" cy="840861"/>
          </a:xfrm>
          <a:prstGeom prst="snip1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Fi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Face </a:t>
            </a:r>
            <a:r>
              <a:rPr lang="de-DE" sz="105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Identification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15" name="Eine Ecke des Rechtecks schneiden 14"/>
          <p:cNvSpPr/>
          <p:nvPr/>
        </p:nvSpPr>
        <p:spPr>
          <a:xfrm>
            <a:off x="2264168" y="4227982"/>
            <a:ext cx="968015" cy="840861"/>
          </a:xfrm>
          <a:prstGeom prst="snip1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Ii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Image </a:t>
            </a:r>
            <a:r>
              <a:rPr lang="de-DE" sz="105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Identification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16" name="Eine Ecke des Rechtecks schneiden 15"/>
          <p:cNvSpPr/>
          <p:nvPr/>
        </p:nvSpPr>
        <p:spPr>
          <a:xfrm>
            <a:off x="2264166" y="5179672"/>
            <a:ext cx="968017" cy="840861"/>
          </a:xfrm>
          <a:prstGeom prst="snip1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Gi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General </a:t>
            </a:r>
            <a:r>
              <a:rPr lang="de-DE" sz="105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Identification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17" name="Eine Ecke des Rechtecks schneiden 16"/>
          <p:cNvSpPr/>
          <p:nvPr/>
        </p:nvSpPr>
        <p:spPr>
          <a:xfrm>
            <a:off x="3419228" y="5179672"/>
            <a:ext cx="964282" cy="840861"/>
          </a:xfrm>
          <a:prstGeom prst="snip1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Da</a:t>
            </a: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Data</a:t>
            </a:r>
            <a:b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</a:br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Analytics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18" name="Eine Ecke des Rechtecks schneiden 17"/>
          <p:cNvSpPr/>
          <p:nvPr/>
        </p:nvSpPr>
        <p:spPr>
          <a:xfrm>
            <a:off x="4581425" y="5180139"/>
            <a:ext cx="958187" cy="840861"/>
          </a:xfrm>
          <a:prstGeom prst="snip1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Te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Text</a:t>
            </a:r>
            <a:b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</a:br>
            <a:r>
              <a:rPr lang="de-DE" sz="105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Extraction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19" name="Eine Ecke des Rechtecks schneiden 18"/>
          <p:cNvSpPr/>
          <p:nvPr/>
        </p:nvSpPr>
        <p:spPr>
          <a:xfrm>
            <a:off x="3419226" y="2339592"/>
            <a:ext cx="964284" cy="840861"/>
          </a:xfrm>
          <a:prstGeom prst="snip1Rect">
            <a:avLst/>
          </a:prstGeom>
          <a:solidFill>
            <a:schemeClr val="accent6"/>
          </a:solidFill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P</a:t>
            </a:r>
            <a:r>
              <a:rPr lang="de-DE" sz="240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i</a:t>
            </a:r>
          </a:p>
          <a:p>
            <a:pPr algn="ctr"/>
            <a:r>
              <a:rPr lang="de-DE" sz="105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Predictive</a:t>
            </a:r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 </a:t>
            </a:r>
            <a:r>
              <a:rPr lang="de-DE" sz="105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Inference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20" name="Eine Ecke des Rechtecks schneiden 19"/>
          <p:cNvSpPr/>
          <p:nvPr/>
        </p:nvSpPr>
        <p:spPr>
          <a:xfrm>
            <a:off x="4581426" y="2339591"/>
            <a:ext cx="958186" cy="840861"/>
          </a:xfrm>
          <a:prstGeom prst="snip1Rect">
            <a:avLst/>
          </a:prstGeom>
          <a:solidFill>
            <a:schemeClr val="accent6"/>
          </a:solidFill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Pl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Planing</a:t>
            </a:r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/>
            </a:r>
            <a:b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</a:b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21" name="Eine Ecke des Rechtecks schneiden 20"/>
          <p:cNvSpPr/>
          <p:nvPr/>
        </p:nvSpPr>
        <p:spPr>
          <a:xfrm>
            <a:off x="3419226" y="3284358"/>
            <a:ext cx="964284" cy="840861"/>
          </a:xfrm>
          <a:prstGeom prst="snip1Rect">
            <a:avLst/>
          </a:prstGeom>
          <a:solidFill>
            <a:schemeClr val="accent6"/>
          </a:solidFill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Ei</a:t>
            </a:r>
          </a:p>
          <a:p>
            <a:pPr algn="ctr"/>
            <a:r>
              <a:rPr lang="de-DE" sz="105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Explanatory</a:t>
            </a:r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 </a:t>
            </a:r>
            <a:r>
              <a:rPr lang="de-DE" sz="105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Inference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22" name="Eine Ecke des Rechtecks schneiden 21"/>
          <p:cNvSpPr/>
          <p:nvPr/>
        </p:nvSpPr>
        <p:spPr>
          <a:xfrm>
            <a:off x="3419226" y="4227982"/>
            <a:ext cx="964284" cy="840861"/>
          </a:xfrm>
          <a:prstGeom prst="snip1Rect">
            <a:avLst/>
          </a:prstGeom>
          <a:solidFill>
            <a:schemeClr val="accent6"/>
          </a:solidFill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Sy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Synthetic</a:t>
            </a:r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 </a:t>
            </a:r>
            <a:r>
              <a:rPr lang="de-DE" sz="105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Reasoning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23" name="Eine Ecke des Rechtecks schneiden 22"/>
          <p:cNvSpPr/>
          <p:nvPr/>
        </p:nvSpPr>
        <p:spPr>
          <a:xfrm>
            <a:off x="4575329" y="3292458"/>
            <a:ext cx="964283" cy="840861"/>
          </a:xfrm>
          <a:prstGeom prst="snip1Rect">
            <a:avLst/>
          </a:prstGeom>
          <a:solidFill>
            <a:schemeClr val="accent6"/>
          </a:solidFill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Ps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Problem</a:t>
            </a:r>
            <a:b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</a:br>
            <a:r>
              <a:rPr lang="de-DE" sz="105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Solving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24" name="Eine Ecke des Rechtecks schneiden 23"/>
          <p:cNvSpPr/>
          <p:nvPr/>
        </p:nvSpPr>
        <p:spPr>
          <a:xfrm>
            <a:off x="4581426" y="4226841"/>
            <a:ext cx="958186" cy="840861"/>
          </a:xfrm>
          <a:prstGeom prst="snip1Rect">
            <a:avLst/>
          </a:prstGeom>
          <a:solidFill>
            <a:schemeClr val="accent6"/>
          </a:solidFill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Dm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Decision</a:t>
            </a:r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 Making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25" name="Eine Ecke des Rechtecks schneiden 24"/>
          <p:cNvSpPr/>
          <p:nvPr/>
        </p:nvSpPr>
        <p:spPr>
          <a:xfrm>
            <a:off x="5714890" y="5179672"/>
            <a:ext cx="968017" cy="840861"/>
          </a:xfrm>
          <a:prstGeom prst="snip1Rect">
            <a:avLst/>
          </a:prstGeom>
          <a:solidFill>
            <a:schemeClr val="accent6"/>
          </a:solidFill>
          <a:ln w="63500"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36000" tIns="72000" rIns="36000" bIns="72000" rtlCol="0" anchor="ctr"/>
          <a:lstStyle/>
          <a:p>
            <a:pPr algn="ctr"/>
            <a:r>
              <a:rPr lang="de-DE" sz="240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Lu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Language Understanding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26" name="Eine Ecke des Rechtecks schneiden 25"/>
          <p:cNvSpPr/>
          <p:nvPr/>
        </p:nvSpPr>
        <p:spPr>
          <a:xfrm>
            <a:off x="5714881" y="4223518"/>
            <a:ext cx="968017" cy="840861"/>
          </a:xfrm>
          <a:prstGeom prst="snip1Rect">
            <a:avLst/>
          </a:prstGeom>
          <a:pattFill prst="pct5">
            <a:fgClr>
              <a:schemeClr val="accent6"/>
            </a:fgClr>
            <a:bgClr>
              <a:schemeClr val="accent6"/>
            </a:bgClr>
          </a:pattFill>
          <a:ln w="63500"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Lg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Language Generation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27" name="Eine Ecke des Rechtecks schneiden 26"/>
          <p:cNvSpPr/>
          <p:nvPr/>
        </p:nvSpPr>
        <p:spPr>
          <a:xfrm>
            <a:off x="6794881" y="3284358"/>
            <a:ext cx="968017" cy="840861"/>
          </a:xfrm>
          <a:prstGeom prst="snip1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>
                <a:lumMod val="65000"/>
                <a:lumOff val="35000"/>
                <a:alpha val="2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latin typeface="Francois One" panose="02000503040000020004" pitchFamily="2" charset="0"/>
                <a:ea typeface="Francois One" panose="02000503040000020004" pitchFamily="2" charset="0"/>
              </a:rPr>
              <a:t>Lr</a:t>
            </a:r>
            <a:endParaRPr lang="de-DE" sz="2400" dirty="0" smtClean="0"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err="1" smtClean="0">
                <a:latin typeface="Francois One" panose="02000503040000020004" pitchFamily="2" charset="0"/>
                <a:ea typeface="Francois One" panose="02000503040000020004" pitchFamily="2" charset="0"/>
              </a:rPr>
              <a:t>Relationship</a:t>
            </a:r>
            <a:r>
              <a:rPr lang="de-DE" sz="1050" dirty="0" smtClean="0">
                <a:latin typeface="Francois One" panose="02000503040000020004" pitchFamily="2" charset="0"/>
                <a:ea typeface="Francois One" panose="02000503040000020004" pitchFamily="2" charset="0"/>
              </a:rPr>
              <a:t> Learning</a:t>
            </a:r>
            <a:endParaRPr lang="de-DE" sz="1050" dirty="0"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28" name="Eine Ecke des Rechtecks schneiden 27"/>
          <p:cNvSpPr/>
          <p:nvPr/>
        </p:nvSpPr>
        <p:spPr>
          <a:xfrm>
            <a:off x="6794882" y="4223518"/>
            <a:ext cx="968017" cy="843717"/>
          </a:xfrm>
          <a:prstGeom prst="snip1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>
                <a:lumMod val="65000"/>
                <a:lumOff val="35000"/>
                <a:alpha val="2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latin typeface="Francois One" panose="02000503040000020004" pitchFamily="2" charset="0"/>
                <a:ea typeface="Francois One" panose="02000503040000020004" pitchFamily="2" charset="0"/>
              </a:rPr>
              <a:t>Lc</a:t>
            </a:r>
            <a:endParaRPr lang="de-DE" sz="2400" dirty="0" smtClean="0"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err="1" smtClean="0">
                <a:latin typeface="Francois One" panose="02000503040000020004" pitchFamily="2" charset="0"/>
                <a:ea typeface="Francois One" panose="02000503040000020004" pitchFamily="2" charset="0"/>
              </a:rPr>
              <a:t>Category</a:t>
            </a:r>
            <a:r>
              <a:rPr lang="de-DE" sz="1050" dirty="0" smtClean="0">
                <a:latin typeface="Francois One" panose="02000503040000020004" pitchFamily="2" charset="0"/>
                <a:ea typeface="Francois One" panose="02000503040000020004" pitchFamily="2" charset="0"/>
              </a:rPr>
              <a:t> Learning</a:t>
            </a:r>
            <a:endParaRPr lang="de-DE" sz="1050" dirty="0"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29" name="Eine Ecke des Rechtecks schneiden 28"/>
          <p:cNvSpPr/>
          <p:nvPr/>
        </p:nvSpPr>
        <p:spPr>
          <a:xfrm>
            <a:off x="6794881" y="5179672"/>
            <a:ext cx="968017" cy="840861"/>
          </a:xfrm>
          <a:prstGeom prst="snip1Rect">
            <a:avLst/>
          </a:prstGeom>
          <a:solidFill>
            <a:schemeClr val="bg1">
              <a:lumMod val="50000"/>
            </a:schemeClr>
          </a:solidFill>
          <a:ln>
            <a:solidFill>
              <a:schemeClr val="tx1">
                <a:lumMod val="65000"/>
                <a:lumOff val="35000"/>
                <a:alpha val="2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latin typeface="Francois One" panose="02000503040000020004" pitchFamily="2" charset="0"/>
                <a:ea typeface="Francois One" panose="02000503040000020004" pitchFamily="2" charset="0"/>
              </a:rPr>
              <a:t>Lt</a:t>
            </a:r>
            <a:endParaRPr lang="de-DE" sz="2400" dirty="0" smtClean="0"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smtClean="0">
                <a:latin typeface="Francois One" panose="02000503040000020004" pitchFamily="2" charset="0"/>
                <a:ea typeface="Francois One" panose="02000503040000020004" pitchFamily="2" charset="0"/>
              </a:rPr>
              <a:t>Knowledge </a:t>
            </a:r>
            <a:r>
              <a:rPr lang="de-DE" sz="1050" dirty="0" err="1" smtClean="0">
                <a:latin typeface="Francois One" panose="02000503040000020004" pitchFamily="2" charset="0"/>
                <a:ea typeface="Francois One" panose="02000503040000020004" pitchFamily="2" charset="0"/>
              </a:rPr>
              <a:t>Refinement</a:t>
            </a:r>
            <a:endParaRPr lang="de-DE" sz="1050" dirty="0"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30" name="Eine Ecke des Rechtecks schneiden 29"/>
          <p:cNvSpPr/>
          <p:nvPr/>
        </p:nvSpPr>
        <p:spPr>
          <a:xfrm>
            <a:off x="7874881" y="4223518"/>
            <a:ext cx="968017" cy="840861"/>
          </a:xfrm>
          <a:prstGeom prst="snip1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Ml</a:t>
            </a: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Mobility</a:t>
            </a:r>
            <a:b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</a:br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Large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31" name="Eine Ecke des Rechtecks schneiden 30"/>
          <p:cNvSpPr/>
          <p:nvPr/>
        </p:nvSpPr>
        <p:spPr>
          <a:xfrm>
            <a:off x="7874881" y="5179672"/>
            <a:ext cx="968017" cy="840861"/>
          </a:xfrm>
          <a:prstGeom prst="snip1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Ms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Mobility</a:t>
            </a:r>
            <a:b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</a:br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Small</a:t>
            </a: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32" name="Eine Ecke des Rechtecks schneiden 31"/>
          <p:cNvSpPr/>
          <p:nvPr/>
        </p:nvSpPr>
        <p:spPr>
          <a:xfrm>
            <a:off x="8954881" y="5179672"/>
            <a:ext cx="968017" cy="840861"/>
          </a:xfrm>
          <a:prstGeom prst="snip1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Ma</a:t>
            </a: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Manipulation</a:t>
            </a:r>
            <a:b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</a:b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33" name="Eine Ecke des Rechtecks schneiden 32"/>
          <p:cNvSpPr/>
          <p:nvPr/>
        </p:nvSpPr>
        <p:spPr>
          <a:xfrm>
            <a:off x="10034881" y="5179672"/>
            <a:ext cx="968017" cy="840861"/>
          </a:xfrm>
          <a:prstGeom prst="snip1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err="1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Cn</a:t>
            </a:r>
            <a:endParaRPr lang="de-DE" sz="2400" dirty="0" smtClean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Control</a:t>
            </a:r>
            <a:b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</a:b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  <p:sp>
        <p:nvSpPr>
          <p:cNvPr id="34" name="Eine Ecke des Rechtecks schneiden 33"/>
          <p:cNvSpPr/>
          <p:nvPr/>
        </p:nvSpPr>
        <p:spPr>
          <a:xfrm>
            <a:off x="10034881" y="4223518"/>
            <a:ext cx="968017" cy="840861"/>
          </a:xfrm>
          <a:prstGeom prst="snip1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r>
              <a:rPr lang="de-DE" sz="240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Cm</a:t>
            </a:r>
          </a:p>
          <a:p>
            <a:pPr algn="ctr"/>
            <a: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  <a:t>Communication</a:t>
            </a:r>
            <a:br>
              <a:rPr lang="de-DE" sz="1050" dirty="0" smtClean="0">
                <a:solidFill>
                  <a:schemeClr val="tx1"/>
                </a:solidFill>
                <a:latin typeface="Francois One" panose="02000503040000020004" pitchFamily="2" charset="0"/>
                <a:ea typeface="Francois One" panose="02000503040000020004" pitchFamily="2" charset="0"/>
              </a:rPr>
            </a:br>
            <a:endParaRPr lang="de-DE" sz="1050" dirty="0">
              <a:solidFill>
                <a:schemeClr val="tx1"/>
              </a:solidFill>
              <a:latin typeface="Francois One" panose="02000503040000020004" pitchFamily="2" charset="0"/>
              <a:ea typeface="Francois One" panose="0200050304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6502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itel 5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Snips.AI </a:t>
            </a:r>
            <a:r>
              <a:rPr lang="de-DE" dirty="0" err="1" smtClean="0"/>
              <a:t>vs</a:t>
            </a:r>
            <a:r>
              <a:rPr lang="de-DE" dirty="0" smtClean="0"/>
              <a:t> Cloud: </a:t>
            </a:r>
            <a:r>
              <a:rPr lang="de-DE" b="1" dirty="0" smtClean="0"/>
              <a:t>Cloud</a:t>
            </a:r>
            <a:endParaRPr lang="de-DE" b="1" dirty="0"/>
          </a:p>
        </p:txBody>
      </p:sp>
      <p:sp>
        <p:nvSpPr>
          <p:cNvPr id="61" name="Inhaltsplatzhalter 60"/>
          <p:cNvSpPr>
            <a:spLocks noGrp="1"/>
          </p:cNvSpPr>
          <p:nvPr>
            <p:ph sz="quarter" idx="13"/>
          </p:nvPr>
        </p:nvSpPr>
        <p:spPr>
          <a:xfrm>
            <a:off x="913774" y="1629000"/>
            <a:ext cx="3676498" cy="4162199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de-DE" dirty="0" smtClean="0"/>
              <a:t>Spracherkennung in der Cloud</a:t>
            </a:r>
          </a:p>
          <a:p>
            <a:pPr>
              <a:lnSpc>
                <a:spcPct val="100000"/>
              </a:lnSpc>
            </a:pPr>
            <a:r>
              <a:rPr lang="de-DE" dirty="0" smtClean="0"/>
              <a:t>Kein Training notwendig</a:t>
            </a:r>
          </a:p>
          <a:p>
            <a:pPr>
              <a:lnSpc>
                <a:spcPct val="100000"/>
              </a:lnSpc>
            </a:pPr>
            <a:r>
              <a:rPr lang="de-DE" dirty="0" smtClean="0"/>
              <a:t>Unkontrollierbare Datenübertragung ins Internet</a:t>
            </a:r>
          </a:p>
          <a:p>
            <a:pPr>
              <a:lnSpc>
                <a:spcPct val="100000"/>
              </a:lnSpc>
            </a:pPr>
            <a:r>
              <a:rPr lang="de-DE" dirty="0" smtClean="0"/>
              <a:t>Proprietäre Systeme</a:t>
            </a:r>
          </a:p>
          <a:p>
            <a:pPr>
              <a:lnSpc>
                <a:spcPct val="100000"/>
              </a:lnSpc>
            </a:pPr>
            <a:r>
              <a:rPr lang="de-DE" dirty="0" smtClean="0"/>
              <a:t>Daten können »abgefangen« werden</a:t>
            </a:r>
          </a:p>
          <a:p>
            <a:pPr>
              <a:lnSpc>
                <a:spcPct val="100000"/>
              </a:lnSpc>
            </a:pPr>
            <a:endParaRPr lang="de-DE" dirty="0" smtClean="0"/>
          </a:p>
          <a:p>
            <a:pPr>
              <a:lnSpc>
                <a:spcPct val="100000"/>
              </a:lnSpc>
            </a:pPr>
            <a:endParaRPr lang="de-DE" dirty="0" smtClean="0"/>
          </a:p>
          <a:p>
            <a:pPr>
              <a:lnSpc>
                <a:spcPct val="100000"/>
              </a:lnSpc>
            </a:pPr>
            <a:endParaRPr lang="de-DE" dirty="0"/>
          </a:p>
        </p:txBody>
      </p:sp>
      <p:grpSp>
        <p:nvGrpSpPr>
          <p:cNvPr id="3" name="Gruppieren 2"/>
          <p:cNvGrpSpPr/>
          <p:nvPr/>
        </p:nvGrpSpPr>
        <p:grpSpPr>
          <a:xfrm>
            <a:off x="4655999" y="1668721"/>
            <a:ext cx="6483393" cy="3740279"/>
            <a:chOff x="4655999" y="2367092"/>
            <a:chExt cx="6483393" cy="3740279"/>
          </a:xfrm>
        </p:grpSpPr>
        <p:grpSp>
          <p:nvGrpSpPr>
            <p:cNvPr id="57" name="Gruppieren 56"/>
            <p:cNvGrpSpPr/>
            <p:nvPr/>
          </p:nvGrpSpPr>
          <p:grpSpPr>
            <a:xfrm>
              <a:off x="4655999" y="5100384"/>
              <a:ext cx="6483393" cy="1006987"/>
              <a:chOff x="1956000" y="4571480"/>
              <a:chExt cx="6483393" cy="1006987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9" name="Rechteck 8"/>
              <p:cNvSpPr/>
              <p:nvPr/>
            </p:nvSpPr>
            <p:spPr>
              <a:xfrm>
                <a:off x="1956000" y="4571480"/>
                <a:ext cx="6483393" cy="1006987"/>
              </a:xfrm>
              <a:prstGeom prst="rect">
                <a:avLst/>
              </a:prstGeom>
              <a:solidFill>
                <a:srgbClr val="316C9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8" name="Wolke 7"/>
              <p:cNvSpPr/>
              <p:nvPr/>
            </p:nvSpPr>
            <p:spPr>
              <a:xfrm>
                <a:off x="5557776" y="4740607"/>
                <a:ext cx="1299246" cy="750360"/>
              </a:xfrm>
              <a:prstGeom prst="cloud">
                <a:avLst/>
              </a:prstGeom>
              <a:solidFill>
                <a:srgbClr val="FFB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grpSp>
            <p:nvGrpSpPr>
              <p:cNvPr id="24" name="Gruppieren 23"/>
              <p:cNvGrpSpPr/>
              <p:nvPr/>
            </p:nvGrpSpPr>
            <p:grpSpPr>
              <a:xfrm>
                <a:off x="3971178" y="4750670"/>
                <a:ext cx="740296" cy="740296"/>
                <a:chOff x="3894833" y="4581450"/>
                <a:chExt cx="740296" cy="740296"/>
              </a:xfrm>
            </p:grpSpPr>
            <p:sp>
              <p:nvSpPr>
                <p:cNvPr id="40" name="Ellipse 39"/>
                <p:cNvSpPr/>
                <p:nvPr/>
              </p:nvSpPr>
              <p:spPr>
                <a:xfrm>
                  <a:off x="3894833" y="4581450"/>
                  <a:ext cx="740296" cy="740296"/>
                </a:xfrm>
                <a:prstGeom prst="ellipse">
                  <a:avLst/>
                </a:prstGeom>
                <a:solidFill>
                  <a:srgbClr val="FFBF6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de-DE"/>
                </a:p>
              </p:txBody>
            </p:sp>
            <p:pic>
              <p:nvPicPr>
                <p:cNvPr id="41" name="Grafik 40"/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3919784" y="4651276"/>
                  <a:ext cx="690394" cy="600644"/>
                </a:xfrm>
                <a:prstGeom prst="rect">
                  <a:avLst/>
                </a:prstGeom>
              </p:spPr>
            </p:pic>
          </p:grpSp>
          <p:cxnSp>
            <p:nvCxnSpPr>
              <p:cNvPr id="42" name="Gerade Verbindung mit Pfeil 41"/>
              <p:cNvCxnSpPr/>
              <p:nvPr/>
            </p:nvCxnSpPr>
            <p:spPr>
              <a:xfrm>
                <a:off x="4736427" y="5120818"/>
                <a:ext cx="1102666" cy="0"/>
              </a:xfrm>
              <a:prstGeom prst="straightConnector1">
                <a:avLst/>
              </a:prstGeom>
              <a:ln w="34925">
                <a:solidFill>
                  <a:srgbClr val="FFBF62"/>
                </a:solidFill>
                <a:tailEnd type="non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8" name="Ellipse 47"/>
              <p:cNvSpPr/>
              <p:nvPr/>
            </p:nvSpPr>
            <p:spPr>
              <a:xfrm>
                <a:off x="7473930" y="4756024"/>
                <a:ext cx="740296" cy="740296"/>
              </a:xfrm>
              <a:prstGeom prst="ellipse">
                <a:avLst/>
              </a:prstGeom>
              <a:solidFill>
                <a:srgbClr val="FFB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cxnSp>
            <p:nvCxnSpPr>
              <p:cNvPr id="29" name="Gerade Verbindung mit Pfeil 41"/>
              <p:cNvCxnSpPr/>
              <p:nvPr/>
            </p:nvCxnSpPr>
            <p:spPr>
              <a:xfrm>
                <a:off x="6795119" y="5120818"/>
                <a:ext cx="678811" cy="0"/>
              </a:xfrm>
              <a:prstGeom prst="straightConnector1">
                <a:avLst/>
              </a:prstGeom>
              <a:ln w="34925">
                <a:solidFill>
                  <a:srgbClr val="FFBF62"/>
                </a:solidFill>
                <a:tailEnd type="non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6" name="Gruppieren 45"/>
              <p:cNvGrpSpPr/>
              <p:nvPr/>
            </p:nvGrpSpPr>
            <p:grpSpPr>
              <a:xfrm>
                <a:off x="7512703" y="4830973"/>
                <a:ext cx="644702" cy="590161"/>
                <a:chOff x="1151888" y="4403853"/>
                <a:chExt cx="783223" cy="716965"/>
              </a:xfrm>
            </p:grpSpPr>
            <p:sp>
              <p:nvSpPr>
                <p:cNvPr id="33" name="Ellipse 32"/>
                <p:cNvSpPr/>
                <p:nvPr/>
              </p:nvSpPr>
              <p:spPr>
                <a:xfrm>
                  <a:off x="1236000" y="4509226"/>
                  <a:ext cx="611592" cy="611592"/>
                </a:xfrm>
                <a:prstGeom prst="ellipse">
                  <a:avLst/>
                </a:prstGeom>
                <a:noFill/>
                <a:ln w="317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de-DE"/>
                </a:p>
              </p:txBody>
            </p:sp>
            <p:sp>
              <p:nvSpPr>
                <p:cNvPr id="34" name="Gewitterblitz 33"/>
                <p:cNvSpPr/>
                <p:nvPr/>
              </p:nvSpPr>
              <p:spPr>
                <a:xfrm rot="19379012">
                  <a:off x="1317318" y="4403853"/>
                  <a:ext cx="472067" cy="320684"/>
                </a:xfrm>
                <a:prstGeom prst="lightningBolt">
                  <a:avLst/>
                </a:prstGeom>
                <a:solidFill>
                  <a:schemeClr val="tx1"/>
                </a:solidFill>
                <a:ln w="317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de-DE"/>
                </a:p>
              </p:txBody>
            </p:sp>
            <p:sp>
              <p:nvSpPr>
                <p:cNvPr id="35" name="Ellipse 34"/>
                <p:cNvSpPr/>
                <p:nvPr/>
              </p:nvSpPr>
              <p:spPr>
                <a:xfrm>
                  <a:off x="1398865" y="4757677"/>
                  <a:ext cx="129722" cy="129721"/>
                </a:xfrm>
                <a:prstGeom prst="ellipse">
                  <a:avLst/>
                </a:prstGeom>
                <a:solidFill>
                  <a:schemeClr val="tx1"/>
                </a:solidFill>
                <a:ln w="317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de-DE"/>
                </a:p>
              </p:txBody>
            </p:sp>
            <p:sp>
              <p:nvSpPr>
                <p:cNvPr id="45" name="Ellipse 44"/>
                <p:cNvSpPr/>
                <p:nvPr/>
              </p:nvSpPr>
              <p:spPr>
                <a:xfrm>
                  <a:off x="1617540" y="4757677"/>
                  <a:ext cx="129722" cy="129721"/>
                </a:xfrm>
                <a:prstGeom prst="ellipse">
                  <a:avLst/>
                </a:prstGeom>
                <a:solidFill>
                  <a:schemeClr val="tx1"/>
                </a:solidFill>
                <a:ln w="317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de-DE"/>
                </a:p>
              </p:txBody>
            </p:sp>
            <p:sp>
              <p:nvSpPr>
                <p:cNvPr id="36" name="Flussdiagramm: Verzögerung 35"/>
                <p:cNvSpPr/>
                <p:nvPr/>
              </p:nvSpPr>
              <p:spPr>
                <a:xfrm>
                  <a:off x="1827111" y="4694187"/>
                  <a:ext cx="108000" cy="241670"/>
                </a:xfrm>
                <a:prstGeom prst="flowChartDelay">
                  <a:avLst/>
                </a:prstGeom>
                <a:solidFill>
                  <a:schemeClr val="tx1"/>
                </a:solidFill>
                <a:ln w="317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de-DE"/>
                </a:p>
              </p:txBody>
            </p:sp>
            <p:sp>
              <p:nvSpPr>
                <p:cNvPr id="47" name="Flussdiagramm: Verzögerung 46"/>
                <p:cNvSpPr/>
                <p:nvPr/>
              </p:nvSpPr>
              <p:spPr>
                <a:xfrm rot="10800000">
                  <a:off x="1151888" y="4694657"/>
                  <a:ext cx="108000" cy="241200"/>
                </a:xfrm>
                <a:prstGeom prst="flowChartDelay">
                  <a:avLst/>
                </a:prstGeom>
                <a:solidFill>
                  <a:schemeClr val="tx1"/>
                </a:solidFill>
                <a:ln w="317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de-DE"/>
                </a:p>
              </p:txBody>
            </p:sp>
            <p:cxnSp>
              <p:nvCxnSpPr>
                <p:cNvPr id="43" name="Gerade Verbindung mit Pfeil 42"/>
                <p:cNvCxnSpPr>
                  <a:stCxn id="36" idx="2"/>
                </p:cNvCxnSpPr>
                <p:nvPr/>
              </p:nvCxnSpPr>
              <p:spPr>
                <a:xfrm flipH="1">
                  <a:off x="1553351" y="4935857"/>
                  <a:ext cx="327761" cy="66674"/>
                </a:xfrm>
                <a:prstGeom prst="straightConnector1">
                  <a:avLst/>
                </a:prstGeom>
                <a:ln w="31750">
                  <a:solidFill>
                    <a:schemeClr val="tx1"/>
                  </a:solidFill>
                  <a:tailEnd type="oval" w="med" len="lg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2" name="Gruppieren 1"/>
            <p:cNvGrpSpPr/>
            <p:nvPr/>
          </p:nvGrpSpPr>
          <p:grpSpPr>
            <a:xfrm>
              <a:off x="4656000" y="2367092"/>
              <a:ext cx="6483392" cy="2585424"/>
              <a:chOff x="4656000" y="2367092"/>
              <a:chExt cx="6483392" cy="2585424"/>
            </a:xfrm>
          </p:grpSpPr>
          <p:sp>
            <p:nvSpPr>
              <p:cNvPr id="32" name="Rechteck 31"/>
              <p:cNvSpPr/>
              <p:nvPr/>
            </p:nvSpPr>
            <p:spPr>
              <a:xfrm>
                <a:off x="4656000" y="2367092"/>
                <a:ext cx="1886588" cy="2585423"/>
              </a:xfrm>
              <a:prstGeom prst="rect">
                <a:avLst/>
              </a:prstGeom>
              <a:solidFill>
                <a:srgbClr val="316C95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pic>
            <p:nvPicPr>
              <p:cNvPr id="31" name="Picture 6" descr="https://heise.cloudimg.io/width/700/q75.png-lossy-75.webp-lossy-75.foil1/_www-heise-de_/tp/imgs/89/2/5/0/2/6/0/7/smart-home-1-01-cbed259b9b6255fc.png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546000" y="2367092"/>
                <a:ext cx="4593392" cy="2585424"/>
              </a:xfrm>
              <a:prstGeom prst="rect">
                <a:avLst/>
              </a:prstGeom>
              <a:solidFill>
                <a:srgbClr val="316C95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</p:pic>
          <p:sp>
            <p:nvSpPr>
              <p:cNvPr id="37" name="Ellipse 36"/>
              <p:cNvSpPr/>
              <p:nvPr/>
            </p:nvSpPr>
            <p:spPr>
              <a:xfrm>
                <a:off x="4836000" y="3300410"/>
                <a:ext cx="1440000" cy="1440000"/>
              </a:xfrm>
              <a:prstGeom prst="ellipse">
                <a:avLst/>
              </a:prstGeom>
              <a:solidFill>
                <a:srgbClr val="FFB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cxnSp>
            <p:nvCxnSpPr>
              <p:cNvPr id="39" name="Gerade Verbindung mit Pfeil 38"/>
              <p:cNvCxnSpPr/>
              <p:nvPr/>
            </p:nvCxnSpPr>
            <p:spPr>
              <a:xfrm flipV="1">
                <a:off x="6276000" y="3987092"/>
                <a:ext cx="1981776" cy="1213"/>
              </a:xfrm>
              <a:prstGeom prst="straightConnector1">
                <a:avLst/>
              </a:prstGeom>
              <a:ln w="34925">
                <a:solidFill>
                  <a:srgbClr val="FF0000"/>
                </a:solidFill>
                <a:tailEnd type="triangl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Gerade Verbindung mit Pfeil 36"/>
              <p:cNvCxnSpPr/>
              <p:nvPr/>
            </p:nvCxnSpPr>
            <p:spPr>
              <a:xfrm>
                <a:off x="9336000" y="3521948"/>
                <a:ext cx="910003" cy="0"/>
              </a:xfrm>
              <a:prstGeom prst="straightConnector1">
                <a:avLst/>
              </a:prstGeom>
              <a:ln w="34925">
                <a:solidFill>
                  <a:srgbClr val="FF0000"/>
                </a:solidFill>
                <a:tailEnd type="triangl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9" name="Zylinder 48"/>
              <p:cNvSpPr/>
              <p:nvPr/>
            </p:nvSpPr>
            <p:spPr>
              <a:xfrm>
                <a:off x="5152567" y="3657901"/>
                <a:ext cx="810000" cy="658382"/>
              </a:xfrm>
              <a:prstGeom prst="can">
                <a:avLst>
                  <a:gd name="adj" fmla="val 50000"/>
                </a:avLst>
              </a:prstGeom>
              <a:solidFill>
                <a:schemeClr val="tx1"/>
              </a:solidFill>
              <a:ln w="349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cxnSp>
            <p:nvCxnSpPr>
              <p:cNvPr id="50" name="Gerader Verbinder 49"/>
              <p:cNvCxnSpPr>
                <a:stCxn id="49" idx="3"/>
              </p:cNvCxnSpPr>
              <p:nvPr/>
            </p:nvCxnSpPr>
            <p:spPr>
              <a:xfrm>
                <a:off x="5557567" y="4316283"/>
                <a:ext cx="0" cy="256679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8" name="Gerade Verbindung mit Pfeil 27"/>
            <p:cNvCxnSpPr/>
            <p:nvPr/>
          </p:nvCxnSpPr>
          <p:spPr>
            <a:xfrm flipV="1">
              <a:off x="9156000" y="4510844"/>
              <a:ext cx="0" cy="717346"/>
            </a:xfrm>
            <a:prstGeom prst="straightConnector1">
              <a:avLst/>
            </a:prstGeom>
            <a:ln w="34925">
              <a:solidFill>
                <a:srgbClr val="FF000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Gerade Verbindung mit Pfeil 20"/>
            <p:cNvCxnSpPr/>
            <p:nvPr/>
          </p:nvCxnSpPr>
          <p:spPr>
            <a:xfrm>
              <a:off x="8614225" y="4500779"/>
              <a:ext cx="1775" cy="797237"/>
            </a:xfrm>
            <a:prstGeom prst="straightConnector1">
              <a:avLst/>
            </a:prstGeom>
            <a:ln w="34925">
              <a:solidFill>
                <a:srgbClr val="FF000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31294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itel 5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Snips.AI </a:t>
            </a:r>
            <a:r>
              <a:rPr lang="de-DE" dirty="0" err="1" smtClean="0"/>
              <a:t>vs</a:t>
            </a:r>
            <a:r>
              <a:rPr lang="de-DE" dirty="0" smtClean="0"/>
              <a:t> Cloud: </a:t>
            </a:r>
            <a:r>
              <a:rPr lang="de-DE" b="1" dirty="0" smtClean="0"/>
              <a:t>Snips.AI</a:t>
            </a:r>
            <a:endParaRPr lang="de-DE" b="1" dirty="0"/>
          </a:p>
        </p:txBody>
      </p:sp>
      <p:sp>
        <p:nvSpPr>
          <p:cNvPr id="2" name="Inhaltsplatzhalter 1"/>
          <p:cNvSpPr>
            <a:spLocks noGrp="1"/>
          </p:cNvSpPr>
          <p:nvPr>
            <p:ph sz="quarter" idx="13"/>
          </p:nvPr>
        </p:nvSpPr>
        <p:spPr>
          <a:xfrm>
            <a:off x="913774" y="1629000"/>
            <a:ext cx="3517227" cy="4162199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de-DE" dirty="0" smtClean="0"/>
              <a:t>Spracherkennung lokal</a:t>
            </a:r>
          </a:p>
          <a:p>
            <a:pPr>
              <a:lnSpc>
                <a:spcPct val="100000"/>
              </a:lnSpc>
            </a:pPr>
            <a:r>
              <a:rPr lang="de-DE" dirty="0" smtClean="0"/>
              <a:t>Training des Assistenten in der Cloud</a:t>
            </a:r>
          </a:p>
          <a:p>
            <a:pPr>
              <a:lnSpc>
                <a:spcPct val="100000"/>
              </a:lnSpc>
            </a:pPr>
            <a:r>
              <a:rPr lang="de-DE" dirty="0" smtClean="0"/>
              <a:t>Keine Datenübertragung ins Internet*</a:t>
            </a:r>
          </a:p>
          <a:p>
            <a:pPr>
              <a:lnSpc>
                <a:spcPct val="100000"/>
              </a:lnSpc>
            </a:pPr>
            <a:r>
              <a:rPr lang="de-DE" dirty="0" err="1" smtClean="0"/>
              <a:t>Raspberry</a:t>
            </a:r>
            <a:r>
              <a:rPr lang="de-DE" dirty="0" smtClean="0"/>
              <a:t> Pi</a:t>
            </a:r>
          </a:p>
          <a:p>
            <a:pPr>
              <a:lnSpc>
                <a:spcPct val="100000"/>
              </a:lnSpc>
            </a:pPr>
            <a:r>
              <a:rPr lang="de-DE" dirty="0" smtClean="0"/>
              <a:t>Rock Pi S</a:t>
            </a:r>
          </a:p>
        </p:txBody>
      </p:sp>
      <p:grpSp>
        <p:nvGrpSpPr>
          <p:cNvPr id="9" name="Gruppieren 8"/>
          <p:cNvGrpSpPr/>
          <p:nvPr/>
        </p:nvGrpSpPr>
        <p:grpSpPr>
          <a:xfrm>
            <a:off x="4656000" y="1629000"/>
            <a:ext cx="6483392" cy="2585424"/>
            <a:chOff x="4656000" y="2367092"/>
            <a:chExt cx="6483392" cy="2585424"/>
          </a:xfrm>
        </p:grpSpPr>
        <p:sp>
          <p:nvSpPr>
            <p:cNvPr id="10" name="Rechteck 9"/>
            <p:cNvSpPr/>
            <p:nvPr/>
          </p:nvSpPr>
          <p:spPr>
            <a:xfrm>
              <a:off x="4656000" y="2367092"/>
              <a:ext cx="1890000" cy="2585423"/>
            </a:xfrm>
            <a:prstGeom prst="rect">
              <a:avLst/>
            </a:prstGeom>
            <a:solidFill>
              <a:srgbClr val="316C95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5" name="Picture 6" descr="https://heise.cloudimg.io/width/700/q75.png-lossy-75.webp-lossy-75.foil1/_www-heise-de_/tp/imgs/89/2/5/0/2/6/0/7/smart-home-1-01-cbed259b9b6255fc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6000" y="2367092"/>
              <a:ext cx="4593392" cy="2585424"/>
            </a:xfrm>
            <a:prstGeom prst="rect">
              <a:avLst/>
            </a:prstGeom>
            <a:no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Ellipse 13"/>
            <p:cNvSpPr/>
            <p:nvPr/>
          </p:nvSpPr>
          <p:spPr>
            <a:xfrm>
              <a:off x="4836000" y="3300410"/>
              <a:ext cx="1440000" cy="1440000"/>
            </a:xfrm>
            <a:prstGeom prst="ellipse">
              <a:avLst/>
            </a:prstGeom>
            <a:solidFill>
              <a:srgbClr val="FFBF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cxnSp>
          <p:nvCxnSpPr>
            <p:cNvPr id="18" name="Gerade Verbindung mit Pfeil 17"/>
            <p:cNvCxnSpPr/>
            <p:nvPr/>
          </p:nvCxnSpPr>
          <p:spPr>
            <a:xfrm flipV="1">
              <a:off x="6276000" y="3987092"/>
              <a:ext cx="1981776" cy="1213"/>
            </a:xfrm>
            <a:prstGeom prst="straightConnector1">
              <a:avLst/>
            </a:prstGeom>
            <a:ln w="34925">
              <a:solidFill>
                <a:srgbClr val="FF000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Gerade Verbindung mit Pfeil 36"/>
            <p:cNvCxnSpPr/>
            <p:nvPr/>
          </p:nvCxnSpPr>
          <p:spPr>
            <a:xfrm>
              <a:off x="9336000" y="3521948"/>
              <a:ext cx="910003" cy="0"/>
            </a:xfrm>
            <a:prstGeom prst="straightConnector1">
              <a:avLst/>
            </a:prstGeom>
            <a:ln w="34925">
              <a:solidFill>
                <a:srgbClr val="FF000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" name="Zylinder 2"/>
            <p:cNvSpPr/>
            <p:nvPr/>
          </p:nvSpPr>
          <p:spPr>
            <a:xfrm>
              <a:off x="5152567" y="3657901"/>
              <a:ext cx="810000" cy="658382"/>
            </a:xfrm>
            <a:prstGeom prst="can">
              <a:avLst>
                <a:gd name="adj" fmla="val 50000"/>
              </a:avLst>
            </a:prstGeom>
            <a:solidFill>
              <a:schemeClr val="tx1"/>
            </a:solidFill>
            <a:ln w="349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cxnSp>
          <p:nvCxnSpPr>
            <p:cNvPr id="6" name="Gerader Verbinder 5"/>
            <p:cNvCxnSpPr>
              <a:stCxn id="3" idx="3"/>
            </p:cNvCxnSpPr>
            <p:nvPr/>
          </p:nvCxnSpPr>
          <p:spPr>
            <a:xfrm>
              <a:off x="5557567" y="4316283"/>
              <a:ext cx="0" cy="256679"/>
            </a:xfrm>
            <a:prstGeom prst="line">
              <a:avLst/>
            </a:prstGeom>
            <a:ln w="444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Rechteck 3"/>
          <p:cNvSpPr/>
          <p:nvPr/>
        </p:nvSpPr>
        <p:spPr>
          <a:xfrm>
            <a:off x="913774" y="5229000"/>
            <a:ext cx="950222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b="1" dirty="0" smtClean="0"/>
              <a:t>Mehr Details: Heise (Artikel nicht frei)</a:t>
            </a:r>
          </a:p>
          <a:p>
            <a:r>
              <a:rPr lang="de-DE" dirty="0" smtClean="0">
                <a:hlinkClick r:id="rId3"/>
              </a:rPr>
              <a:t>https</a:t>
            </a:r>
            <a:r>
              <a:rPr lang="de-DE" dirty="0">
                <a:hlinkClick r:id="rId3"/>
              </a:rPr>
              <a:t>://</a:t>
            </a:r>
            <a:r>
              <a:rPr lang="de-DE" dirty="0" smtClean="0">
                <a:hlinkClick r:id="rId3"/>
              </a:rPr>
              <a:t>www.heise.de/ratgeber/Snips-Raspi-Sprachassistent-ganz-ohne-Cloud-4415247.html</a:t>
            </a:r>
            <a:r>
              <a:rPr lang="de-DE" dirty="0" smtClean="0"/>
              <a:t> 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163655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Snips.AI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3"/>
          </p:nvPr>
        </p:nvSpPr>
        <p:spPr>
          <a:xfrm>
            <a:off x="913774" y="1629000"/>
            <a:ext cx="3922226" cy="4162199"/>
          </a:xfrm>
        </p:spPr>
        <p:txBody>
          <a:bodyPr>
            <a:normAutofit lnSpcReduction="10000"/>
          </a:bodyPr>
          <a:lstStyle/>
          <a:p>
            <a:r>
              <a:rPr lang="de-DE" dirty="0" smtClean="0"/>
              <a:t>Web-GUI</a:t>
            </a:r>
          </a:p>
          <a:p>
            <a:r>
              <a:rPr lang="de-DE" dirty="0" err="1" smtClean="0"/>
              <a:t>Assistants</a:t>
            </a:r>
            <a:r>
              <a:rPr lang="de-DE" dirty="0" smtClean="0"/>
              <a:t> zusammenstellen</a:t>
            </a:r>
          </a:p>
          <a:p>
            <a:r>
              <a:rPr lang="de-DE" dirty="0" smtClean="0"/>
              <a:t>Zahlreiche Apps verfügbar</a:t>
            </a:r>
          </a:p>
          <a:p>
            <a:r>
              <a:rPr lang="de-DE" dirty="0" smtClean="0"/>
              <a:t>»</a:t>
            </a:r>
            <a:r>
              <a:rPr lang="de-DE" dirty="0" err="1" smtClean="0"/>
              <a:t>Sonoma</a:t>
            </a:r>
            <a:r>
              <a:rPr lang="de-DE" dirty="0" smtClean="0"/>
              <a:t>«-App für </a:t>
            </a:r>
            <a:r>
              <a:rPr lang="de-DE" dirty="0" err="1" smtClean="0"/>
              <a:t>Sonos</a:t>
            </a:r>
            <a:r>
              <a:rPr lang="de-DE" dirty="0" smtClean="0"/>
              <a:t> (komplett in Python 3)</a:t>
            </a:r>
          </a:p>
          <a:p>
            <a:r>
              <a:rPr lang="de-DE" dirty="0" err="1" smtClean="0"/>
              <a:t>Github</a:t>
            </a:r>
            <a:r>
              <a:rPr lang="de-DE" dirty="0" smtClean="0"/>
              <a:t>-Anbindung für eigene Apps möglich</a:t>
            </a:r>
          </a:p>
          <a:p>
            <a:r>
              <a:rPr lang="de-DE" dirty="0" smtClean="0"/>
              <a:t>Python-API mit Templates</a:t>
            </a:r>
            <a:endParaRPr lang="de-DE" dirty="0"/>
          </a:p>
        </p:txBody>
      </p:sp>
      <p:grpSp>
        <p:nvGrpSpPr>
          <p:cNvPr id="7" name="Gruppieren 6"/>
          <p:cNvGrpSpPr/>
          <p:nvPr/>
        </p:nvGrpSpPr>
        <p:grpSpPr>
          <a:xfrm>
            <a:off x="4907470" y="1683325"/>
            <a:ext cx="6561227" cy="3881635"/>
            <a:chOff x="4907470" y="1683325"/>
            <a:chExt cx="6561227" cy="3881635"/>
          </a:xfrm>
        </p:grpSpPr>
        <p:pic>
          <p:nvPicPr>
            <p:cNvPr id="4" name="Grafik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907470" y="1683325"/>
              <a:ext cx="6561227" cy="2972663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5" name="Grafik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816000" y="3765138"/>
              <a:ext cx="3960000" cy="1283862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026" name="Picture 2" descr="@github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27703" y="4071834"/>
              <a:ext cx="1493126" cy="149312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69700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Tipps Für das Entwickeln von Skills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de-DE" dirty="0" smtClean="0"/>
              <a:t>Wegen der </a:t>
            </a:r>
            <a:r>
              <a:rPr lang="de-DE" dirty="0" smtClean="0"/>
              <a:t>Python 2 vs. Python 3-problematik lieber Python 3 verwenden</a:t>
            </a:r>
          </a:p>
          <a:p>
            <a:r>
              <a:rPr lang="de-DE" dirty="0"/>
              <a:t>Python </a:t>
            </a:r>
            <a:r>
              <a:rPr lang="de-DE" dirty="0" err="1"/>
              <a:t>Envs</a:t>
            </a:r>
            <a:r>
              <a:rPr lang="de-DE" dirty="0"/>
              <a:t> am Zielsystem nutzen, um Versionsproblematik </a:t>
            </a:r>
            <a:r>
              <a:rPr lang="de-DE" dirty="0" smtClean="0"/>
              <a:t>einzudämmen</a:t>
            </a:r>
          </a:p>
          <a:p>
            <a:r>
              <a:rPr lang="de-DE" dirty="0" smtClean="0"/>
              <a:t>Python Packages lassen sich besser separat testen als im </a:t>
            </a:r>
            <a:r>
              <a:rPr lang="de-DE" dirty="0" err="1" smtClean="0"/>
              <a:t>Snips</a:t>
            </a:r>
            <a:r>
              <a:rPr lang="de-DE" dirty="0" smtClean="0"/>
              <a:t>-Template</a:t>
            </a:r>
            <a:br>
              <a:rPr lang="de-DE" dirty="0" smtClean="0"/>
            </a:b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/>
            </a:r>
            <a:br>
              <a:rPr lang="de-DE" dirty="0" smtClean="0"/>
            </a:br>
            <a:endParaRPr lang="de-DE" dirty="0" smtClean="0"/>
          </a:p>
          <a:p>
            <a:r>
              <a:rPr lang="de-DE" dirty="0" smtClean="0"/>
              <a:t>Unit </a:t>
            </a:r>
            <a:r>
              <a:rPr lang="de-DE" dirty="0" err="1" smtClean="0"/>
              <a:t>Testing</a:t>
            </a:r>
            <a:r>
              <a:rPr lang="de-DE" dirty="0"/>
              <a:t> </a:t>
            </a:r>
            <a:r>
              <a:rPr lang="de-DE" dirty="0" smtClean="0"/>
              <a:t>verwenden: Spart </a:t>
            </a:r>
            <a:r>
              <a:rPr lang="de-DE" dirty="0" smtClean="0"/>
              <a:t>Aufwand</a:t>
            </a:r>
            <a:endParaRPr lang="de-DE" dirty="0" smtClean="0"/>
          </a:p>
          <a:p>
            <a:r>
              <a:rPr lang="de-DE" dirty="0" smtClean="0"/>
              <a:t>Nicht alles im Smart Home braucht den MQTT-Server von </a:t>
            </a:r>
            <a:r>
              <a:rPr lang="de-DE" dirty="0" err="1" smtClean="0"/>
              <a:t>Snips</a:t>
            </a:r>
            <a:endParaRPr lang="de-DE" dirty="0" smtClean="0"/>
          </a:p>
        </p:txBody>
      </p:sp>
      <p:grpSp>
        <p:nvGrpSpPr>
          <p:cNvPr id="12" name="Gruppieren 11"/>
          <p:cNvGrpSpPr/>
          <p:nvPr/>
        </p:nvGrpSpPr>
        <p:grpSpPr>
          <a:xfrm>
            <a:off x="1236000" y="3429000"/>
            <a:ext cx="6554320" cy="1048697"/>
            <a:chOff x="1056000" y="3710099"/>
            <a:chExt cx="6554320" cy="1048697"/>
          </a:xfrm>
        </p:grpSpPr>
        <p:pic>
          <p:nvPicPr>
            <p:cNvPr id="16" name="Picture 2" descr="Bildergebnis für snips ai&quot;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9759" b="25380"/>
            <a:stretch/>
          </p:blipFill>
          <p:spPr bwMode="auto">
            <a:xfrm>
              <a:off x="1056000" y="3785850"/>
              <a:ext cx="1800000" cy="807495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Grafik 16"/>
            <p:cNvPicPr>
              <a:picLocks noChangeAspect="1"/>
            </p:cNvPicPr>
            <p:nvPr/>
          </p:nvPicPr>
          <p:blipFill rotWithShape="1">
            <a:blip r:embed="rId3"/>
            <a:srcRect t="12846" r="61905" b="13714"/>
            <a:stretch/>
          </p:blipFill>
          <p:spPr>
            <a:xfrm>
              <a:off x="4046804" y="3797714"/>
              <a:ext cx="1273010" cy="795631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grpSp>
          <p:nvGrpSpPr>
            <p:cNvPr id="18" name="Gruppieren 17"/>
            <p:cNvGrpSpPr/>
            <p:nvPr/>
          </p:nvGrpSpPr>
          <p:grpSpPr>
            <a:xfrm>
              <a:off x="6510618" y="3710099"/>
              <a:ext cx="1099702" cy="1048697"/>
              <a:chOff x="5868675" y="2568229"/>
              <a:chExt cx="1509613" cy="1439596"/>
            </a:xfrm>
          </p:grpSpPr>
          <p:pic>
            <p:nvPicPr>
              <p:cNvPr id="21" name="Picture 4" descr="Bildergebnis für package&quot;"/>
              <p:cNvPicPr>
                <a:picLocks noChangeAspect="1" noChangeArrowheads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7382" b="11417"/>
              <a:stretch/>
            </p:blipFill>
            <p:spPr bwMode="auto">
              <a:xfrm>
                <a:off x="5868675" y="2782007"/>
                <a:ext cx="1509613" cy="122581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Grafik 21"/>
              <p:cNvPicPr>
                <a:picLocks noChangeAspect="1"/>
              </p:cNvPicPr>
              <p:nvPr/>
            </p:nvPicPr>
            <p:blipFill rotWithShape="1">
              <a:blip r:embed="rId5">
                <a:clrChange>
                  <a:clrFrom>
                    <a:srgbClr val="000000"/>
                  </a:clrFrom>
                  <a:clrTo>
                    <a:srgbClr val="000000">
                      <a:alpha val="0"/>
                    </a:srgbClr>
                  </a:clrTo>
                </a:clrChange>
              </a:blip>
              <a:srcRect l="7382" r="4037" b="6383"/>
              <a:stretch/>
            </p:blipFill>
            <p:spPr>
              <a:xfrm>
                <a:off x="6280354" y="2568229"/>
                <a:ext cx="834613" cy="882040"/>
              </a:xfrm>
              <a:prstGeom prst="rect">
                <a:avLst/>
              </a:prstGeom>
            </p:spPr>
          </p:pic>
        </p:grpSp>
        <p:sp>
          <p:nvSpPr>
            <p:cNvPr id="19" name="Pfeil nach rechts 18"/>
            <p:cNvSpPr/>
            <p:nvPr/>
          </p:nvSpPr>
          <p:spPr>
            <a:xfrm>
              <a:off x="3001402" y="3874498"/>
              <a:ext cx="900000" cy="630197"/>
            </a:xfrm>
            <a:prstGeom prst="rightArrow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3" name="Pfeil nach rechts 22"/>
            <p:cNvSpPr/>
            <p:nvPr/>
          </p:nvSpPr>
          <p:spPr>
            <a:xfrm>
              <a:off x="5465216" y="3874498"/>
              <a:ext cx="900000" cy="630197"/>
            </a:xfrm>
            <a:prstGeom prst="rightArrow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</p:spTree>
    <p:extLst>
      <p:ext uri="{BB962C8B-B14F-4D97-AF65-F5344CB8AC3E}">
        <p14:creationId xmlns:p14="http://schemas.microsoft.com/office/powerpoint/2010/main" val="1690739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Hardware</a:t>
            </a:r>
            <a:endParaRPr lang="de-DE" dirty="0"/>
          </a:p>
        </p:txBody>
      </p:sp>
      <p:sp>
        <p:nvSpPr>
          <p:cNvPr id="5" name="Textplatzhalt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Weg vom Pi, hin zum Pi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3646602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Hardware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de-DE" b="1" dirty="0" smtClean="0"/>
              <a:t>Versuchsweise</a:t>
            </a:r>
          </a:p>
          <a:p>
            <a:r>
              <a:rPr lang="de-DE" dirty="0" err="1" smtClean="0"/>
              <a:t>Raspberry</a:t>
            </a:r>
            <a:r>
              <a:rPr lang="de-DE" dirty="0" smtClean="0"/>
              <a:t> Pi 3</a:t>
            </a:r>
          </a:p>
          <a:p>
            <a:r>
              <a:rPr lang="de-DE" dirty="0" smtClean="0"/>
              <a:t>USB-Mikrofon, Audio out 3,5mm Klinke</a:t>
            </a:r>
          </a:p>
          <a:p>
            <a:pPr marL="0" indent="0">
              <a:buNone/>
            </a:pPr>
            <a:r>
              <a:rPr lang="de-DE" b="1" dirty="0" smtClean="0"/>
              <a:t>Zielplattform</a:t>
            </a:r>
          </a:p>
          <a:p>
            <a:r>
              <a:rPr lang="de-DE" dirty="0" smtClean="0"/>
              <a:t>Portierung auf Rock Pi S</a:t>
            </a:r>
          </a:p>
          <a:p>
            <a:r>
              <a:rPr lang="de-DE" dirty="0" smtClean="0"/>
              <a:t>Erst seit August erhältlich</a:t>
            </a:r>
          </a:p>
          <a:p>
            <a:r>
              <a:rPr lang="de-DE" dirty="0" smtClean="0"/>
              <a:t>0/8 möglichen Mikrofonen angeschlossen …</a:t>
            </a:r>
          </a:p>
          <a:p>
            <a:r>
              <a:rPr lang="de-DE" dirty="0" smtClean="0"/>
              <a:t>0/2 Sound-Ausgaben angeschlossen …</a:t>
            </a:r>
          </a:p>
          <a:p>
            <a:pPr>
              <a:buFontTx/>
              <a:buChar char="-"/>
            </a:pPr>
            <a:endParaRPr lang="de-DE" dirty="0"/>
          </a:p>
        </p:txBody>
      </p:sp>
      <p:grpSp>
        <p:nvGrpSpPr>
          <p:cNvPr id="5" name="Gruppieren 4"/>
          <p:cNvGrpSpPr/>
          <p:nvPr/>
        </p:nvGrpSpPr>
        <p:grpSpPr>
          <a:xfrm>
            <a:off x="7716000" y="2214694"/>
            <a:ext cx="2700000" cy="3222498"/>
            <a:chOff x="5916000" y="2312060"/>
            <a:chExt cx="2700000" cy="3222498"/>
          </a:xfrm>
        </p:grpSpPr>
        <p:pic>
          <p:nvPicPr>
            <p:cNvPr id="1026" name="Picture 2" descr="https://gzhls.at/i/24/52/2152452-n0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16000" y="2312060"/>
              <a:ext cx="2700000" cy="2210143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Rechteck 3"/>
            <p:cNvSpPr/>
            <p:nvPr/>
          </p:nvSpPr>
          <p:spPr>
            <a:xfrm>
              <a:off x="5916000" y="4580451"/>
              <a:ext cx="2700000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1400" b="1" dirty="0" smtClean="0"/>
                <a:t>Quelle: Heise</a:t>
              </a:r>
            </a:p>
            <a:p>
              <a:r>
                <a:rPr lang="de-DE" sz="1400" dirty="0" smtClean="0">
                  <a:hlinkClick r:id="rId3"/>
                </a:rPr>
                <a:t>https</a:t>
              </a:r>
              <a:r>
                <a:rPr lang="de-DE" sz="1400" dirty="0">
                  <a:hlinkClick r:id="rId3"/>
                </a:rPr>
                <a:t>://</a:t>
              </a:r>
              <a:r>
                <a:rPr lang="de-DE" sz="1400" dirty="0" smtClean="0">
                  <a:hlinkClick r:id="rId3"/>
                </a:rPr>
                <a:t>www.heise.de/preisvergleich/radxa-rock-pi-s-d4-a2152452.html</a:t>
              </a:r>
              <a:r>
                <a:rPr lang="de-DE" sz="1400" dirty="0" smtClean="0"/>
                <a:t> </a:t>
              </a:r>
              <a:endParaRPr lang="de-DE" sz="1400" dirty="0"/>
            </a:p>
          </p:txBody>
        </p:sp>
      </p:grpSp>
    </p:spTree>
    <p:extLst>
      <p:ext uri="{BB962C8B-B14F-4D97-AF65-F5344CB8AC3E}">
        <p14:creationId xmlns:p14="http://schemas.microsoft.com/office/powerpoint/2010/main" val="501014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Hardware</a:t>
            </a:r>
            <a:endParaRPr lang="de-DE" dirty="0"/>
          </a:p>
        </p:txBody>
      </p:sp>
      <p:pic>
        <p:nvPicPr>
          <p:cNvPr id="8" name="Inhaltsplatzhalter 7"/>
          <p:cNvPicPr>
            <a:picLocks noGrp="1" noChangeAspect="1"/>
          </p:cNvPicPr>
          <p:nvPr>
            <p:ph sz="quarter" idx="14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52" t="16212" r="26479"/>
          <a:stretch/>
        </p:blipFill>
        <p:spPr>
          <a:xfrm>
            <a:off x="6627555" y="1629000"/>
            <a:ext cx="4200851" cy="416219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Inhaltsplatzhalter 6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b="1" dirty="0" smtClean="0"/>
              <a:t>Was fehlt noch?</a:t>
            </a:r>
          </a:p>
          <a:p>
            <a:r>
              <a:rPr lang="de-DE" dirty="0" smtClean="0"/>
              <a:t>Mikrofon</a:t>
            </a:r>
          </a:p>
          <a:p>
            <a:r>
              <a:rPr lang="de-DE" dirty="0" smtClean="0"/>
              <a:t>Lautsprecher</a:t>
            </a:r>
          </a:p>
          <a:p>
            <a:r>
              <a:rPr lang="de-DE" dirty="0" smtClean="0"/>
              <a:t>Audio-Verstärker (Mono)</a:t>
            </a:r>
          </a:p>
          <a:p>
            <a:r>
              <a:rPr lang="de-DE" dirty="0" smtClean="0"/>
              <a:t>Sockelleisten</a:t>
            </a:r>
          </a:p>
          <a:p>
            <a:r>
              <a:rPr lang="de-DE" dirty="0" smtClean="0"/>
              <a:t>Netzteil + Kabel</a:t>
            </a:r>
          </a:p>
          <a:p>
            <a:r>
              <a:rPr lang="de-DE" dirty="0" smtClean="0"/>
              <a:t>Gehäuse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488272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Fazit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de-DE" sz="2400" b="1" dirty="0" smtClean="0"/>
              <a:t>Snips.ai</a:t>
            </a:r>
          </a:p>
          <a:p>
            <a:r>
              <a:rPr lang="de-DE" dirty="0" smtClean="0"/>
              <a:t>Snips.ai ist genial einfach zu nutzen</a:t>
            </a:r>
          </a:p>
          <a:p>
            <a:r>
              <a:rPr lang="de-DE" dirty="0" smtClean="0"/>
              <a:t>Viele fertige Apps für Assistenten</a:t>
            </a:r>
          </a:p>
          <a:p>
            <a:r>
              <a:rPr lang="de-DE" dirty="0" smtClean="0"/>
              <a:t>Smart Home* könnte eine Zukunft haben</a:t>
            </a:r>
          </a:p>
          <a:p>
            <a:r>
              <a:rPr lang="de-DE" dirty="0"/>
              <a:t>Privatsphäre eingeschaltet </a:t>
            </a:r>
            <a:r>
              <a:rPr lang="de-DE" dirty="0" smtClean="0">
                <a:sym typeface="Wingdings" panose="05000000000000000000" pitchFamily="2" charset="2"/>
              </a:rPr>
              <a:t>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quarter" idx="14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de-DE" sz="2400" b="1" dirty="0"/>
              <a:t>Rock Pi S</a:t>
            </a:r>
          </a:p>
          <a:p>
            <a:r>
              <a:rPr lang="de-DE" dirty="0"/>
              <a:t>Der Rock Pi S ist derzeit noch ein Exot, Entwicklung von Prototypen </a:t>
            </a:r>
            <a:r>
              <a:rPr lang="de-DE" dirty="0" smtClean="0"/>
              <a:t>noch </a:t>
            </a:r>
            <a:r>
              <a:rPr lang="de-DE" dirty="0"/>
              <a:t>recht teuer</a:t>
            </a:r>
          </a:p>
          <a:p>
            <a:r>
              <a:rPr lang="de-DE" dirty="0"/>
              <a:t>Der Micro-Kernel ist sehr </a:t>
            </a:r>
            <a:r>
              <a:rPr lang="de-DE" dirty="0" smtClean="0"/>
              <a:t>schlank</a:t>
            </a:r>
            <a:br>
              <a:rPr lang="de-DE" dirty="0" smtClean="0"/>
            </a:br>
            <a:r>
              <a:rPr lang="de-DE" dirty="0" smtClean="0">
                <a:sym typeface="Wingdings" panose="05000000000000000000" pitchFamily="2" charset="2"/>
              </a:rPr>
              <a:t> </a:t>
            </a:r>
            <a:r>
              <a:rPr lang="de-DE" dirty="0"/>
              <a:t>zu </a:t>
            </a:r>
            <a:r>
              <a:rPr lang="de-DE" dirty="0" smtClean="0"/>
              <a:t>schlank</a:t>
            </a:r>
            <a:endParaRPr lang="de-DE" dirty="0"/>
          </a:p>
          <a:p>
            <a:r>
              <a:rPr lang="de-DE" dirty="0"/>
              <a:t>Passt ein in kleines Gehäuse, dass jedoch noch weitere Hardware fassen </a:t>
            </a:r>
            <a:r>
              <a:rPr lang="de-DE" dirty="0" smtClean="0"/>
              <a:t>muss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53706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Vielen Dank!</a:t>
            </a:r>
            <a:endParaRPr lang="de-DE" dirty="0"/>
          </a:p>
        </p:txBody>
      </p:sp>
      <p:sp>
        <p:nvSpPr>
          <p:cNvPr id="5" name="Ovale Legende 4"/>
          <p:cNvSpPr/>
          <p:nvPr/>
        </p:nvSpPr>
        <p:spPr>
          <a:xfrm>
            <a:off x="7716000" y="4509000"/>
            <a:ext cx="2340000" cy="1260000"/>
          </a:xfrm>
          <a:prstGeom prst="wedgeEllipseCallout">
            <a:avLst>
              <a:gd name="adj1" fmla="val 44181"/>
              <a:gd name="adj2" fmla="val -582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2400" dirty="0" smtClean="0"/>
              <a:t>Das ist nicht </a:t>
            </a:r>
            <a:r>
              <a:rPr lang="de-DE" sz="2400" dirty="0" smtClean="0"/>
              <a:t>lustig</a:t>
            </a:r>
            <a:r>
              <a:rPr lang="de-DE" sz="2400" dirty="0" smtClean="0"/>
              <a:t>, HAL!</a:t>
            </a:r>
            <a:endParaRPr lang="de-DE" sz="2400" dirty="0"/>
          </a:p>
        </p:txBody>
      </p:sp>
      <p:sp>
        <p:nvSpPr>
          <p:cNvPr id="6" name="Ovale Legende 5"/>
          <p:cNvSpPr/>
          <p:nvPr/>
        </p:nvSpPr>
        <p:spPr>
          <a:xfrm>
            <a:off x="1704452" y="4869000"/>
            <a:ext cx="3600000" cy="1260000"/>
          </a:xfrm>
          <a:prstGeom prst="wedgeEllipseCallout">
            <a:avLst>
              <a:gd name="adj1" fmla="val 46890"/>
              <a:gd name="adj2" fmla="val -73741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sz="2400" dirty="0" smtClean="0"/>
              <a:t>Danke für dein Verständnis, Dave.</a:t>
            </a:r>
            <a:endParaRPr lang="de-DE" sz="2400" dirty="0"/>
          </a:p>
        </p:txBody>
      </p:sp>
    </p:spTree>
    <p:extLst>
      <p:ext uri="{BB962C8B-B14F-4D97-AF65-F5344CB8AC3E}">
        <p14:creationId xmlns:p14="http://schemas.microsoft.com/office/powerpoint/2010/main" val="2155681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Backup: Zahl des Tages: 0,002%</a:t>
            </a:r>
            <a:endParaRPr lang="de-DE" dirty="0"/>
          </a:p>
        </p:txBody>
      </p:sp>
      <p:grpSp>
        <p:nvGrpSpPr>
          <p:cNvPr id="6" name="Gruppieren 5"/>
          <p:cNvGrpSpPr/>
          <p:nvPr/>
        </p:nvGrpSpPr>
        <p:grpSpPr>
          <a:xfrm>
            <a:off x="5376000" y="1809000"/>
            <a:ext cx="5695950" cy="4396184"/>
            <a:chOff x="3248025" y="1989000"/>
            <a:chExt cx="5695950" cy="4396184"/>
          </a:xfrm>
        </p:grpSpPr>
        <p:pic>
          <p:nvPicPr>
            <p:cNvPr id="4" name="Grafik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248025" y="1989000"/>
              <a:ext cx="5695950" cy="3362325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5" name="Rechteck 4"/>
            <p:cNvSpPr/>
            <p:nvPr/>
          </p:nvSpPr>
          <p:spPr>
            <a:xfrm>
              <a:off x="3248025" y="5431077"/>
              <a:ext cx="5695950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1400" b="1" dirty="0"/>
                <a:t>Quelle: Heise.de</a:t>
              </a:r>
            </a:p>
            <a:p>
              <a:r>
                <a:rPr lang="de-DE" sz="1400" dirty="0">
                  <a:hlinkClick r:id="rId3"/>
                </a:rPr>
                <a:t>https://</a:t>
              </a:r>
              <a:r>
                <a:rPr lang="de-DE" sz="1400" dirty="0" smtClean="0">
                  <a:hlinkClick r:id="rId3"/>
                </a:rPr>
                <a:t>www.heise.de/newsticker/meldung/Studie-Vorratsdatenspeicherung-verbessert-die-Aufklaerungsquote-nicht-1423035.html</a:t>
              </a:r>
              <a:r>
                <a:rPr lang="de-DE" sz="1400" dirty="0" smtClean="0"/>
                <a:t> </a:t>
              </a:r>
              <a:endParaRPr lang="de-DE" sz="1400" dirty="0"/>
            </a:p>
          </p:txBody>
        </p:sp>
      </p:grpSp>
      <p:sp>
        <p:nvSpPr>
          <p:cNvPr id="9" name="Rechteck 8"/>
          <p:cNvSpPr/>
          <p:nvPr/>
        </p:nvSpPr>
        <p:spPr>
          <a:xfrm>
            <a:off x="824399" y="2349000"/>
            <a:ext cx="434532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dirty="0" smtClean="0"/>
              <a:t>»(…) Eine </a:t>
            </a:r>
            <a:r>
              <a:rPr lang="de-DE" dirty="0"/>
              <a:t>frühere Untersuchung des Max-Planck-Instituts hatte 2008 ergeben, dass die Verfolgung von Straftaten im Untersuchungszeitraum 2003 und 2004 nur um </a:t>
            </a:r>
            <a:r>
              <a:rPr lang="de-DE" b="1" dirty="0"/>
              <a:t>0,002</a:t>
            </a:r>
            <a:r>
              <a:rPr lang="de-DE" dirty="0"/>
              <a:t> Prozent durch eine Vorratsspeicherung von Verbindungsdaten hätte verbessert werden können</a:t>
            </a:r>
            <a:r>
              <a:rPr lang="de-DE" dirty="0" smtClean="0"/>
              <a:t>. (…)«</a:t>
            </a:r>
          </a:p>
          <a:p>
            <a:endParaRPr lang="de-DE" dirty="0"/>
          </a:p>
          <a:p>
            <a:r>
              <a:rPr lang="de-DE" b="1" dirty="0"/>
              <a:t>0,002% = 2 von 100.000 </a:t>
            </a:r>
            <a:r>
              <a:rPr lang="de-DE" b="1" dirty="0" smtClean="0"/>
              <a:t>Straftaten</a:t>
            </a:r>
          </a:p>
          <a:p>
            <a:endParaRPr lang="de-DE" b="1" dirty="0"/>
          </a:p>
          <a:p>
            <a:r>
              <a:rPr lang="de-DE" dirty="0" smtClean="0"/>
              <a:t>Bei ca. 5,6 Mio. Straftaten jährlich (DE):</a:t>
            </a:r>
          </a:p>
          <a:p>
            <a:r>
              <a:rPr lang="de-DE" b="1" dirty="0" smtClean="0"/>
              <a:t>+ 112 aufgeklärte Straftaten</a:t>
            </a:r>
            <a:endParaRPr lang="de-DE" b="1" dirty="0"/>
          </a:p>
        </p:txBody>
      </p:sp>
    </p:spTree>
    <p:extLst>
      <p:ext uri="{BB962C8B-B14F-4D97-AF65-F5344CB8AC3E}">
        <p14:creationId xmlns:p14="http://schemas.microsoft.com/office/powerpoint/2010/main" val="73033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Backup: SNIPS.AI Einrichten</a:t>
            </a:r>
            <a:endParaRPr lang="de-DE" dirty="0"/>
          </a:p>
        </p:txBody>
      </p:sp>
      <p:sp>
        <p:nvSpPr>
          <p:cNvPr id="5" name="Inhaltsplatzhalter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b="1" dirty="0"/>
              <a:t>Setup:</a:t>
            </a:r>
          </a:p>
          <a:p>
            <a:pPr marL="0" indent="0">
              <a:buNone/>
            </a:pPr>
            <a:r>
              <a:rPr lang="de-DE" dirty="0">
                <a:latin typeface="Lucida Console" panose="020B0609040504020204" pitchFamily="49" charset="0"/>
              </a:rPr>
              <a:t>sam </a:t>
            </a:r>
            <a:r>
              <a:rPr lang="de-DE" dirty="0" err="1">
                <a:latin typeface="Lucida Console" panose="020B0609040504020204" pitchFamily="49" charset="0"/>
              </a:rPr>
              <a:t>connect</a:t>
            </a:r>
            <a:r>
              <a:rPr lang="de-DE" dirty="0">
                <a:latin typeface="Lucida Console" panose="020B0609040504020204" pitchFamily="49" charset="0"/>
              </a:rPr>
              <a:t> &lt;host&gt;</a:t>
            </a:r>
          </a:p>
          <a:p>
            <a:pPr marL="0" indent="0">
              <a:buNone/>
            </a:pPr>
            <a:r>
              <a:rPr lang="de-DE" dirty="0">
                <a:latin typeface="Lucida Console" panose="020B0609040504020204" pitchFamily="49" charset="0"/>
              </a:rPr>
              <a:t>sam </a:t>
            </a:r>
            <a:r>
              <a:rPr lang="de-DE" dirty="0" err="1">
                <a:latin typeface="Lucida Console" panose="020B0609040504020204" pitchFamily="49" charset="0"/>
              </a:rPr>
              <a:t>init</a:t>
            </a:r>
            <a:endParaRPr lang="de-DE" dirty="0">
              <a:latin typeface="Lucida Console" panose="020B0609040504020204" pitchFamily="49" charset="0"/>
            </a:endParaRPr>
          </a:p>
          <a:p>
            <a:pPr marL="0" indent="0">
              <a:buNone/>
            </a:pPr>
            <a:r>
              <a:rPr lang="de-DE" dirty="0">
                <a:latin typeface="Lucida Console" panose="020B0609040504020204" pitchFamily="49" charset="0"/>
              </a:rPr>
              <a:t>sam </a:t>
            </a:r>
            <a:r>
              <a:rPr lang="de-DE" dirty="0" err="1">
                <a:latin typeface="Lucida Console" panose="020B0609040504020204" pitchFamily="49" charset="0"/>
              </a:rPr>
              <a:t>setup</a:t>
            </a:r>
            <a:r>
              <a:rPr lang="de-DE" dirty="0">
                <a:latin typeface="Lucida Console" panose="020B0609040504020204" pitchFamily="49" charset="0"/>
              </a:rPr>
              <a:t> </a:t>
            </a:r>
            <a:r>
              <a:rPr lang="de-DE" dirty="0" err="1" smtClean="0">
                <a:latin typeface="Lucida Console" panose="020B0609040504020204" pitchFamily="49" charset="0"/>
              </a:rPr>
              <a:t>audio</a:t>
            </a:r>
            <a:endParaRPr lang="de-DE" dirty="0" smtClean="0">
              <a:latin typeface="Lucida Console" panose="020B0609040504020204" pitchFamily="49" charset="0"/>
            </a:endParaRPr>
          </a:p>
          <a:p>
            <a:pPr marL="0" indent="0">
              <a:buNone/>
            </a:pPr>
            <a:r>
              <a:rPr lang="de-DE" dirty="0" smtClean="0">
                <a:latin typeface="Lucida Console" panose="020B0609040504020204" pitchFamily="49" charset="0"/>
              </a:rPr>
              <a:t>Sam </a:t>
            </a:r>
            <a:r>
              <a:rPr lang="de-DE" dirty="0" err="1" smtClean="0">
                <a:latin typeface="Lucida Console" panose="020B0609040504020204" pitchFamily="49" charset="0"/>
              </a:rPr>
              <a:t>login</a:t>
            </a:r>
            <a:endParaRPr lang="de-DE" dirty="0">
              <a:latin typeface="Lucida Console" panose="020B0609040504020204" pitchFamily="49" charset="0"/>
            </a:endParaRPr>
          </a:p>
          <a:p>
            <a:pPr marL="0" indent="0">
              <a:buNone/>
            </a:pPr>
            <a:r>
              <a:rPr lang="de-DE" dirty="0">
                <a:latin typeface="Lucida Console" panose="020B0609040504020204" pitchFamily="49" charset="0"/>
              </a:rPr>
              <a:t>sam </a:t>
            </a:r>
            <a:r>
              <a:rPr lang="de-DE" dirty="0" err="1">
                <a:latin typeface="Lucida Console" panose="020B0609040504020204" pitchFamily="49" charset="0"/>
              </a:rPr>
              <a:t>install</a:t>
            </a:r>
            <a:r>
              <a:rPr lang="de-DE" dirty="0">
                <a:latin typeface="Lucida Console" panose="020B0609040504020204" pitchFamily="49" charset="0"/>
              </a:rPr>
              <a:t> </a:t>
            </a:r>
            <a:r>
              <a:rPr lang="de-DE" dirty="0" err="1" smtClean="0">
                <a:latin typeface="Lucida Console" panose="020B0609040504020204" pitchFamily="49" charset="0"/>
              </a:rPr>
              <a:t>assistant</a:t>
            </a:r>
            <a:endParaRPr lang="de-DE" dirty="0">
              <a:latin typeface="Lucida Console" panose="020B0609040504020204" pitchFamily="49" charset="0"/>
            </a:endParaRPr>
          </a:p>
        </p:txBody>
      </p:sp>
      <p:sp>
        <p:nvSpPr>
          <p:cNvPr id="6" name="Textfeld 5"/>
          <p:cNvSpPr txBox="1"/>
          <p:nvPr/>
        </p:nvSpPr>
        <p:spPr>
          <a:xfrm rot="21199466">
            <a:off x="5216611" y="2166670"/>
            <a:ext cx="3258822" cy="523220"/>
          </a:xfrm>
          <a:prstGeom prst="rect">
            <a:avLst/>
          </a:prstGeom>
          <a:noFill/>
          <a:ln w="98425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de-DE" sz="2800" dirty="0" smtClean="0">
                <a:solidFill>
                  <a:srgbClr val="C00000"/>
                </a:solidFill>
                <a:latin typeface="Bebas" pitchFamily="2" charset="0"/>
                <a:ea typeface="Francois One" panose="02000503040000020004" pitchFamily="2" charset="0"/>
              </a:rPr>
              <a:t>Separater   Host</a:t>
            </a:r>
            <a:endParaRPr lang="de-DE" sz="2800" dirty="0">
              <a:solidFill>
                <a:srgbClr val="C00000"/>
              </a:solidFill>
              <a:latin typeface="Bebas" pitchFamily="2" charset="0"/>
              <a:ea typeface="Francois One" panose="02000503040000020004" pitchFamily="2" charset="0"/>
            </a:endParaRPr>
          </a:p>
        </p:txBody>
      </p:sp>
      <p:sp>
        <p:nvSpPr>
          <p:cNvPr id="9" name="Textfeld 8"/>
          <p:cNvSpPr txBox="1"/>
          <p:nvPr/>
        </p:nvSpPr>
        <p:spPr>
          <a:xfrm rot="21426768">
            <a:off x="5216611" y="3144320"/>
            <a:ext cx="3258822" cy="523220"/>
          </a:xfrm>
          <a:prstGeom prst="rect">
            <a:avLst/>
          </a:prstGeom>
          <a:noFill/>
          <a:ln w="98425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de-DE" sz="2800" dirty="0" smtClean="0">
                <a:solidFill>
                  <a:srgbClr val="C00000"/>
                </a:solidFill>
                <a:latin typeface="Bebas" pitchFamily="2" charset="0"/>
                <a:ea typeface="Francois One" panose="02000503040000020004" pitchFamily="2" charset="0"/>
              </a:rPr>
              <a:t>Snips.AI-Account</a:t>
            </a:r>
            <a:endParaRPr lang="de-DE" sz="2800" dirty="0">
              <a:solidFill>
                <a:srgbClr val="C00000"/>
              </a:solidFill>
              <a:latin typeface="Bebas" pitchFamily="2" charset="0"/>
              <a:ea typeface="Francois One" panose="02000503040000020004" pitchFamily="2" charset="0"/>
            </a:endParaRPr>
          </a:p>
        </p:txBody>
      </p:sp>
      <p:pic>
        <p:nvPicPr>
          <p:cNvPr id="12" name="Grafik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76000" y="3410318"/>
            <a:ext cx="1577477" cy="1554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436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ropfen">
  <a:themeElements>
    <a:clrScheme name="Benutzerdefiniert 1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376F53"/>
      </a:hlink>
      <a:folHlink>
        <a:srgbClr val="376F5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ropfen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541</Words>
  <Application>Microsoft Office PowerPoint</Application>
  <PresentationFormat>Breitbild</PresentationFormat>
  <Paragraphs>177</Paragraphs>
  <Slides>19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7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19</vt:i4>
      </vt:variant>
    </vt:vector>
  </HeadingPairs>
  <TitlesOfParts>
    <vt:vector size="27" baseType="lpstr">
      <vt:lpstr>Arial</vt:lpstr>
      <vt:lpstr>Bebas</vt:lpstr>
      <vt:lpstr>Calibri</vt:lpstr>
      <vt:lpstr>Cooper Hewitt</vt:lpstr>
      <vt:lpstr>Francois One</vt:lpstr>
      <vt:lpstr>Lucida Console</vt:lpstr>
      <vt:lpstr>Wingdings</vt:lpstr>
      <vt:lpstr>Tropfen</vt:lpstr>
      <vt:lpstr>HAL, öffne den Radio-Stream!</vt:lpstr>
      <vt:lpstr>Inhalt</vt:lpstr>
      <vt:lpstr>Problemstellung: Smart Home</vt:lpstr>
      <vt:lpstr>Problemstellung: Smart Home</vt:lpstr>
      <vt:lpstr>Rechtliches</vt:lpstr>
      <vt:lpstr>Rechtliches …</vt:lpstr>
      <vt:lpstr>Snips.AI</vt:lpstr>
      <vt:lpstr>»Periodensystem der KI«</vt:lpstr>
      <vt:lpstr>Snips.AI vs Cloud: Cloud</vt:lpstr>
      <vt:lpstr>Snips.AI vs Cloud: Snips.AI</vt:lpstr>
      <vt:lpstr>Snips.AI</vt:lpstr>
      <vt:lpstr>Tipps Für das Entwickeln von Skills</vt:lpstr>
      <vt:lpstr>Hardware</vt:lpstr>
      <vt:lpstr>Hardware</vt:lpstr>
      <vt:lpstr>Hardware</vt:lpstr>
      <vt:lpstr>Fazit</vt:lpstr>
      <vt:lpstr>Vielen Dank!</vt:lpstr>
      <vt:lpstr>Backup: Zahl des Tages: 0,002%</vt:lpstr>
      <vt:lpstr>Backup: SNIPS.AI Einrichten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Sebastian</dc:creator>
  <cp:lastModifiedBy>Sebastian</cp:lastModifiedBy>
  <cp:revision>52</cp:revision>
  <dcterms:created xsi:type="dcterms:W3CDTF">2019-10-05T08:03:37Z</dcterms:created>
  <dcterms:modified xsi:type="dcterms:W3CDTF">2019-11-15T16:25:23Z</dcterms:modified>
</cp:coreProperties>
</file>