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79" r:id="rId3"/>
    <p:sldId id="256" r:id="rId4"/>
    <p:sldId id="268" r:id="rId5"/>
    <p:sldId id="272" r:id="rId6"/>
    <p:sldId id="273" r:id="rId7"/>
    <p:sldId id="275" r:id="rId8"/>
    <p:sldId id="277" r:id="rId9"/>
    <p:sldId id="269" r:id="rId10"/>
    <p:sldId id="271" r:id="rId11"/>
    <p:sldId id="270" r:id="rId12"/>
    <p:sldId id="258" r:id="rId13"/>
    <p:sldId id="278" r:id="rId14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0C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8892" autoAdjust="0"/>
    <p:restoredTop sz="94660"/>
  </p:normalViewPr>
  <p:slideViewPr>
    <p:cSldViewPr snapToGrid="0">
      <p:cViewPr>
        <p:scale>
          <a:sx n="79" d="100"/>
          <a:sy n="79" d="100"/>
        </p:scale>
        <p:origin x="52" y="-1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4D2BCF-0F03-4E2E-AA00-12ADB2528C43}" type="datetimeFigureOut">
              <a:rPr lang="de-DE" smtClean="0"/>
              <a:t>06.04.2019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E59BE9-4E71-4E11-8645-F80F060F6DE8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682069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E857ECE-0139-4778-9451-3AEC4A657D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C2768D15-DB8F-4FB3-8D0D-56A4F40F9A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484AAE9-DDD6-436D-A905-FD1837E5E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14516A-3151-470B-96EA-854AF6F9DB52}" type="datetime1">
              <a:rPr lang="de-DE" smtClean="0"/>
              <a:t>06.04.2019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9E5B269-0125-47B7-828F-68FAC8B39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B817733-27C1-40FD-ADB0-8D5301D03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E2B-F211-4D6E-88E8-513558E13DE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82913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57C9136-F99E-497A-BBD8-970A94040E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433DDE4-BCBE-485C-B364-4566D74EFE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576B404-2E1B-4274-BFF8-4B12BAA7D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0597C6-99D1-49E6-BD2D-3130D349F205}" type="datetime1">
              <a:rPr lang="de-DE" smtClean="0"/>
              <a:t>06.04.2019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69F1C13-1024-43B8-9E22-6EA77BA18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22497DA-236E-4066-8246-046A52F58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E2B-F211-4D6E-88E8-513558E13DE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59669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CB5198B-9C3E-42E1-AF8F-DCC330E1C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0F49FFF-D54B-4357-8351-4A06CB89EC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A139018-4AA4-47E9-856D-CED541ABE4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79520-6133-4C1A-839F-510A76796FD8}" type="datetime1">
              <a:rPr lang="de-DE" smtClean="0"/>
              <a:t>06.04.2019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593E70F-C507-4A24-BF03-66F3F5E2C9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81ED32B-5DF9-46E9-8350-D77B432E3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E2B-F211-4D6E-88E8-513558E13DE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861747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1C1EF9B-65F2-4672-8C68-16FABC588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6674998-7D16-4252-98A6-7CAF0DF7EA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011B205-03B4-4005-BD35-904928C65A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00C5A7C-305F-41AE-9381-47DCD1686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01104-0F68-4019-923D-362306FFF6F2}" type="datetime1">
              <a:rPr lang="de-DE" smtClean="0"/>
              <a:t>06.04.2019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012A3BE6-7BCD-4D88-875D-73672CC97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4F6763FB-5662-4690-84BC-D556DB647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E2B-F211-4D6E-88E8-513558E13DE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36139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9C3BEB7-7911-424F-9443-3B1B6B7AD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701DB1A-F421-4B65-85EF-3706519BC1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6D40296C-706B-43D5-A22D-9741FFE196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8F5BCAF-661F-4A61-A49A-CD546FD002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2F9A5C31-FBCE-4B8B-8D52-55E4F1E998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D69629B8-1DE6-4154-970A-B9A9FB641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722FE-208D-4DC1-9C8D-C19898823EEE}" type="datetime1">
              <a:rPr lang="de-DE" smtClean="0"/>
              <a:t>06.04.2019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17D3938D-7AE9-42BB-A25B-5C6811A93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89E4CB1-02BB-47E3-96AB-5BD76584B3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E2B-F211-4D6E-88E8-513558E13DE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925579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1F2941-6DAC-445D-82C4-02BBC1688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221AB2C2-6780-4EA4-97C1-19A497157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8E493-03D2-4944-8296-525E4FB0CADC}" type="datetime1">
              <a:rPr lang="de-DE" smtClean="0"/>
              <a:t>06.04.2019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59ED0519-970C-4039-93F0-302B01625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91B16C78-46A1-438E-847B-E230C13977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E2B-F211-4D6E-88E8-513558E13DE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55972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9BDBC3A8-9846-47D9-ADAC-B0729DF28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FDBB3-E44C-441A-92DF-2CBFB9B0895C}" type="datetime1">
              <a:rPr lang="de-DE" smtClean="0"/>
              <a:t>06.04.2019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EF6A489-BCF1-402B-AE77-4466998CC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C307662B-72A1-4E6A-8D4F-A73E92EC8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E2B-F211-4D6E-88E8-513558E13DE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847652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428A17-7441-46F9-A3FA-3629094414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737CB51-7683-4003-ABFE-725144D866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F72BAC9-1443-4AE2-AF50-935F81AEDF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77884136-AB3B-4017-B8B0-549226699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5959B-5BAA-482D-A822-3B6735B1E7EE}" type="datetime1">
              <a:rPr lang="de-DE" smtClean="0"/>
              <a:t>06.04.2019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E878CD00-3CD0-4DFA-8E2F-607D2972A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F77959D-0C72-418D-8FC4-B60D8DE03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E2B-F211-4D6E-88E8-513558E13DE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46402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DAE2D78-62C9-4F32-A4B1-5F58CCD79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0CB2A4D9-DF5C-4844-BFDB-BC4D9802D3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3DCD8F6-E4C2-4FC8-8D7A-8D3D96126E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0372EE9-ABBC-4E9C-A665-D74720B4E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0ABA3-300E-42FD-95E0-62CA8342C7F6}" type="datetime1">
              <a:rPr lang="de-DE" smtClean="0"/>
              <a:t>06.04.2019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096F1307-7DA2-40BE-8442-357AEC990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154A76B-6AD3-42DD-9EFD-1B8DC08C33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E2B-F211-4D6E-88E8-513558E13DE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0287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24813D3-AE5F-4DFA-9436-23352C9EA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5C8A9CD9-086C-4333-A2C7-541E7FF0B0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E63AC64-AE51-48DD-9E5B-EBA4FE136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3E950-1B61-46C5-ADD7-BDF64C27D797}" type="datetime1">
              <a:rPr lang="de-DE" smtClean="0"/>
              <a:t>06.04.2019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277CE15-9D90-4566-AB7A-E27082193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4AD3A84-CE92-48C1-8600-DCA03DD0B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E2B-F211-4D6E-88E8-513558E13DE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26762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903590A7-AAC9-4341-A9F2-7DBD0738A7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E671DAF-4AF5-4687-B2AC-0DCE94BF51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E9A03CB-9469-4F3F-98C5-3E7F29E6C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B2EAC-9954-4F7E-9C3B-E1CF443ED38E}" type="datetime1">
              <a:rPr lang="de-DE" smtClean="0"/>
              <a:t>06.04.2019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71CCB0B-DCFD-4BBD-8E84-8EC2C9803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04AB939-5B41-4ADE-80FB-6D81950F1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E2B-F211-4D6E-88E8-513558E13DE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58767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832CF538-061F-4E13-89BE-A9F21378C7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620453D-57A9-4006-821F-1F53477E7A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3BBB2FC-1648-437D-9AA5-7806FFB79B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643D2E-8006-45BD-9DD2-DFCDBE709F66}" type="datetime1">
              <a:rPr lang="de-DE" smtClean="0"/>
              <a:t>06.04.2019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2D00662-70FC-4452-BC2A-ADF1C61462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F8E39A2-A2B5-426E-B882-FF0C328F1F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784E2B-F211-4D6E-88E8-513558E13DE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57976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>
            <a:extLst>
              <a:ext uri="{FF2B5EF4-FFF2-40B4-BE49-F238E27FC236}">
                <a16:creationId xmlns:a16="http://schemas.microsoft.com/office/drawing/2014/main" id="{4B5EFD35-5331-4DFB-86AF-BA8E3964C068}"/>
              </a:ext>
            </a:extLst>
          </p:cNvPr>
          <p:cNvSpPr/>
          <p:nvPr/>
        </p:nvSpPr>
        <p:spPr>
          <a:xfrm>
            <a:off x="7058024" y="0"/>
            <a:ext cx="5133975" cy="6858000"/>
          </a:xfrm>
          <a:prstGeom prst="rect">
            <a:avLst/>
          </a:prstGeom>
          <a:solidFill>
            <a:srgbClr val="F20C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F20C3A"/>
              </a:solidFill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69B2E25-381E-410A-AE6F-D69A51F8E9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2166" y="2351870"/>
            <a:ext cx="6402009" cy="1200329"/>
          </a:xfrm>
        </p:spPr>
        <p:txBody>
          <a:bodyPr wrap="square">
            <a:spAutoFit/>
          </a:bodyPr>
          <a:lstStyle/>
          <a:p>
            <a:pPr algn="l"/>
            <a:r>
              <a:rPr lang="de-DE" sz="4000" dirty="0">
                <a:solidFill>
                  <a:schemeClr val="tx2">
                    <a:lumMod val="50000"/>
                  </a:schemeClr>
                </a:solidFill>
              </a:rPr>
              <a:t>Eine Einführung in die Progressive Web </a:t>
            </a:r>
            <a:r>
              <a:rPr lang="de-DE" sz="4000" dirty="0" err="1">
                <a:solidFill>
                  <a:schemeClr val="tx2">
                    <a:lumMod val="50000"/>
                  </a:schemeClr>
                </a:solidFill>
              </a:rPr>
              <a:t>Application</a:t>
            </a:r>
            <a:endParaRPr lang="en-US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0816222B-C379-497C-9936-1341CAC883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2166" y="3666377"/>
            <a:ext cx="2212022" cy="438582"/>
          </a:xfrm>
        </p:spPr>
        <p:txBody>
          <a:bodyPr wrap="square">
            <a:spAutoFit/>
          </a:bodyPr>
          <a:lstStyle/>
          <a:p>
            <a:pPr algn="l"/>
            <a:r>
              <a:rPr lang="en-US" sz="2500" dirty="0">
                <a:solidFill>
                  <a:schemeClr val="bg1">
                    <a:lumMod val="50000"/>
                  </a:schemeClr>
                </a:solidFill>
              </a:rPr>
              <a:t>von Tim Nelke</a:t>
            </a:r>
          </a:p>
        </p:txBody>
      </p:sp>
      <p:grpSp>
        <p:nvGrpSpPr>
          <p:cNvPr id="9" name="Eyecatcher">
            <a:extLst>
              <a:ext uri="{FF2B5EF4-FFF2-40B4-BE49-F238E27FC236}">
                <a16:creationId xmlns:a16="http://schemas.microsoft.com/office/drawing/2014/main" id="{C0061307-E8B7-4DA7-9C52-940E36B44917}"/>
              </a:ext>
            </a:extLst>
          </p:cNvPr>
          <p:cNvGrpSpPr/>
          <p:nvPr/>
        </p:nvGrpSpPr>
        <p:grpSpPr>
          <a:xfrm>
            <a:off x="7796212" y="2224087"/>
            <a:ext cx="3552825" cy="2409825"/>
            <a:chOff x="4276834" y="553959"/>
            <a:chExt cx="3552825" cy="2409825"/>
          </a:xfrm>
        </p:grpSpPr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43E6C738-9620-4D20-B4B8-C41063D39DC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4657834" y="553959"/>
              <a:ext cx="3171825" cy="2209800"/>
            </a:xfrm>
            <a:prstGeom prst="rect">
              <a:avLst/>
            </a:prstGeom>
          </p:spPr>
        </p:pic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86227A8F-8202-464D-BA73-472046C4C6F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4276834" y="1611234"/>
              <a:ext cx="762000" cy="1352550"/>
            </a:xfrm>
            <a:prstGeom prst="rect">
              <a:avLst/>
            </a:prstGeom>
          </p:spPr>
        </p:pic>
      </p:grpSp>
      <p:sp>
        <p:nvSpPr>
          <p:cNvPr id="15" name="Foliennummernplatzhalter 14">
            <a:extLst>
              <a:ext uri="{FF2B5EF4-FFF2-40B4-BE49-F238E27FC236}">
                <a16:creationId xmlns:a16="http://schemas.microsoft.com/office/drawing/2014/main" id="{021D2E94-A277-483F-B73A-0825E834C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E2B-F211-4D6E-88E8-513558E13DEF}" type="slidenum">
              <a:rPr lang="de-DE" smtClean="0"/>
              <a:t>1</a:t>
            </a:fld>
            <a:endParaRPr lang="de-DE"/>
          </a:p>
        </p:txBody>
      </p:sp>
      <p:grpSp>
        <p:nvGrpSpPr>
          <p:cNvPr id="16" name="Social">
            <a:extLst>
              <a:ext uri="{FF2B5EF4-FFF2-40B4-BE49-F238E27FC236}">
                <a16:creationId xmlns:a16="http://schemas.microsoft.com/office/drawing/2014/main" id="{AA78413A-F6D2-4F3D-8766-67503EDB2633}"/>
              </a:ext>
            </a:extLst>
          </p:cNvPr>
          <p:cNvGrpSpPr/>
          <p:nvPr/>
        </p:nvGrpSpPr>
        <p:grpSpPr>
          <a:xfrm>
            <a:off x="332166" y="6169580"/>
            <a:ext cx="4966095" cy="369332"/>
            <a:chOff x="3535893" y="5934709"/>
            <a:chExt cx="4966095" cy="369332"/>
          </a:xfrm>
        </p:grpSpPr>
        <p:pic>
          <p:nvPicPr>
            <p:cNvPr id="17" name="Grafik 16">
              <a:extLst>
                <a:ext uri="{FF2B5EF4-FFF2-40B4-BE49-F238E27FC236}">
                  <a16:creationId xmlns:a16="http://schemas.microsoft.com/office/drawing/2014/main" id="{E861D0DB-41DF-4ED6-9EB7-B6868F2DAAA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3535893" y="6001186"/>
              <a:ext cx="244574" cy="244572"/>
            </a:xfrm>
            <a:prstGeom prst="rect">
              <a:avLst/>
            </a:prstGeom>
          </p:spPr>
        </p:pic>
        <p:sp>
          <p:nvSpPr>
            <p:cNvPr id="18" name="Textfeld 17">
              <a:extLst>
                <a:ext uri="{FF2B5EF4-FFF2-40B4-BE49-F238E27FC236}">
                  <a16:creationId xmlns:a16="http://schemas.microsoft.com/office/drawing/2014/main" id="{50E5D443-D83C-4EA9-A97C-57608947A90B}"/>
                </a:ext>
              </a:extLst>
            </p:cNvPr>
            <p:cNvSpPr txBox="1"/>
            <p:nvPr/>
          </p:nvSpPr>
          <p:spPr>
            <a:xfrm>
              <a:off x="3780467" y="5934709"/>
              <a:ext cx="146091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timnelke.com</a:t>
              </a:r>
            </a:p>
          </p:txBody>
        </p:sp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58520B58-C057-409C-A9B3-6E93A8594DF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419097" y="5999449"/>
              <a:ext cx="245938" cy="239852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0071FCF6-E472-4EC3-B7EC-17282F2AD9D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5684509" y="5999857"/>
              <a:ext cx="257064" cy="257064"/>
            </a:xfrm>
            <a:prstGeom prst="rect">
              <a:avLst/>
            </a:prstGeom>
          </p:spPr>
        </p:pic>
        <p:sp>
          <p:nvSpPr>
            <p:cNvPr id="22" name="Textfeld 21">
              <a:extLst>
                <a:ext uri="{FF2B5EF4-FFF2-40B4-BE49-F238E27FC236}">
                  <a16:creationId xmlns:a16="http://schemas.microsoft.com/office/drawing/2014/main" id="{C37759AF-43C8-4698-B808-E7972CA41B98}"/>
                </a:ext>
              </a:extLst>
            </p:cNvPr>
            <p:cNvSpPr txBox="1"/>
            <p:nvPr/>
          </p:nvSpPr>
          <p:spPr>
            <a:xfrm>
              <a:off x="5926717" y="5934709"/>
              <a:ext cx="10529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@itshoro</a:t>
              </a:r>
            </a:p>
          </p:txBody>
        </p:sp>
        <p:sp>
          <p:nvSpPr>
            <p:cNvPr id="23" name="Textfeld 22">
              <a:extLst>
                <a:ext uri="{FF2B5EF4-FFF2-40B4-BE49-F238E27FC236}">
                  <a16:creationId xmlns:a16="http://schemas.microsoft.com/office/drawing/2014/main" id="{84D2634E-4B4A-4026-A8A8-962DC3BCDE57}"/>
                </a:ext>
              </a:extLst>
            </p:cNvPr>
            <p:cNvSpPr txBox="1"/>
            <p:nvPr/>
          </p:nvSpPr>
          <p:spPr>
            <a:xfrm>
              <a:off x="7655794" y="5934709"/>
              <a:ext cx="8461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itshoro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16469296"/>
      </p:ext>
    </p:extLst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6B51E38-E77E-4702-899B-9E334A27B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E2B-F211-4D6E-88E8-513558E13DEF}" type="slidenum">
              <a:rPr lang="de-DE" smtClean="0"/>
              <a:t>2</a:t>
            </a:fld>
            <a:endParaRPr lang="de-DE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58605DDD-006C-498F-9BE6-60F72E9590A8}"/>
              </a:ext>
            </a:extLst>
          </p:cNvPr>
          <p:cNvSpPr txBox="1"/>
          <p:nvPr/>
        </p:nvSpPr>
        <p:spPr>
          <a:xfrm>
            <a:off x="4111547" y="325981"/>
            <a:ext cx="27595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>
                <a:solidFill>
                  <a:srgbClr val="F20C3A"/>
                </a:solidFill>
                <a:latin typeface="+mj-lt"/>
              </a:rPr>
              <a:t>Wer bin ich?</a:t>
            </a:r>
          </a:p>
        </p:txBody>
      </p:sp>
      <p:grpSp>
        <p:nvGrpSpPr>
          <p:cNvPr id="20" name="Gruppieren 19">
            <a:extLst>
              <a:ext uri="{FF2B5EF4-FFF2-40B4-BE49-F238E27FC236}">
                <a16:creationId xmlns:a16="http://schemas.microsoft.com/office/drawing/2014/main" id="{FA92B291-0160-42CA-BF42-27CF35D0766D}"/>
              </a:ext>
            </a:extLst>
          </p:cNvPr>
          <p:cNvGrpSpPr/>
          <p:nvPr/>
        </p:nvGrpSpPr>
        <p:grpSpPr>
          <a:xfrm>
            <a:off x="1288893" y="2500993"/>
            <a:ext cx="4493408" cy="1856014"/>
            <a:chOff x="1288893" y="2495237"/>
            <a:chExt cx="4493408" cy="1856014"/>
          </a:xfrm>
        </p:grpSpPr>
        <p:sp>
          <p:nvSpPr>
            <p:cNvPr id="10" name="Textfeld 9">
              <a:extLst>
                <a:ext uri="{FF2B5EF4-FFF2-40B4-BE49-F238E27FC236}">
                  <a16:creationId xmlns:a16="http://schemas.microsoft.com/office/drawing/2014/main" id="{F8331FBB-79B7-43FC-8C0D-584F65AB6119}"/>
                </a:ext>
              </a:extLst>
            </p:cNvPr>
            <p:cNvSpPr txBox="1"/>
            <p:nvPr/>
          </p:nvSpPr>
          <p:spPr>
            <a:xfrm>
              <a:off x="1403193" y="2495237"/>
              <a:ext cx="111658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Tim Nelke</a:t>
              </a:r>
            </a:p>
          </p:txBody>
        </p:sp>
        <p:pic>
          <p:nvPicPr>
            <p:cNvPr id="11" name="Grafik 10">
              <a:extLst>
                <a:ext uri="{FF2B5EF4-FFF2-40B4-BE49-F238E27FC236}">
                  <a16:creationId xmlns:a16="http://schemas.microsoft.com/office/drawing/2014/main" id="{DE0CA12F-19A3-46FC-A071-6075B01A99D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288893" y="2625725"/>
              <a:ext cx="114300" cy="104775"/>
            </a:xfrm>
            <a:prstGeom prst="rect">
              <a:avLst/>
            </a:prstGeom>
          </p:spPr>
        </p:pic>
        <p:pic>
          <p:nvPicPr>
            <p:cNvPr id="12" name="Grafik 11">
              <a:extLst>
                <a:ext uri="{FF2B5EF4-FFF2-40B4-BE49-F238E27FC236}">
                  <a16:creationId xmlns:a16="http://schemas.microsoft.com/office/drawing/2014/main" id="{FFEC92B1-FDBE-4AEB-88D9-4D2D12A2EBE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288893" y="3127336"/>
              <a:ext cx="114300" cy="104775"/>
            </a:xfrm>
            <a:prstGeom prst="rect">
              <a:avLst/>
            </a:prstGeom>
          </p:spPr>
        </p:pic>
        <p:sp>
          <p:nvSpPr>
            <p:cNvPr id="13" name="Rechteck 12">
              <a:extLst>
                <a:ext uri="{FF2B5EF4-FFF2-40B4-BE49-F238E27FC236}">
                  <a16:creationId xmlns:a16="http://schemas.microsoft.com/office/drawing/2014/main" id="{BADAFDFB-427C-48E4-8E81-CC3989F829D9}"/>
                </a:ext>
              </a:extLst>
            </p:cNvPr>
            <p:cNvSpPr/>
            <p:nvPr/>
          </p:nvSpPr>
          <p:spPr>
            <a:xfrm>
              <a:off x="1421877" y="2995057"/>
              <a:ext cx="436042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de-DE" dirty="0"/>
                <a:t>Student B.Sc. Informatik (2. Semester, HSNR)</a:t>
              </a:r>
            </a:p>
          </p:txBody>
        </p:sp>
        <p:pic>
          <p:nvPicPr>
            <p:cNvPr id="14" name="Grafik 13">
              <a:extLst>
                <a:ext uri="{FF2B5EF4-FFF2-40B4-BE49-F238E27FC236}">
                  <a16:creationId xmlns:a16="http://schemas.microsoft.com/office/drawing/2014/main" id="{36C88BDA-30E7-4D48-AB7C-DEFE5D43732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288893" y="3620767"/>
              <a:ext cx="114300" cy="104775"/>
            </a:xfrm>
            <a:prstGeom prst="rect">
              <a:avLst/>
            </a:prstGeom>
          </p:spPr>
        </p:pic>
        <p:sp>
          <p:nvSpPr>
            <p:cNvPr id="15" name="Rechteck 14">
              <a:extLst>
                <a:ext uri="{FF2B5EF4-FFF2-40B4-BE49-F238E27FC236}">
                  <a16:creationId xmlns:a16="http://schemas.microsoft.com/office/drawing/2014/main" id="{33EA3098-148A-4B70-AC61-7AEA8F4C92D1}"/>
                </a:ext>
              </a:extLst>
            </p:cNvPr>
            <p:cNvSpPr/>
            <p:nvPr/>
          </p:nvSpPr>
          <p:spPr>
            <a:xfrm>
              <a:off x="1421877" y="3488488"/>
              <a:ext cx="373845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de-DE" dirty="0"/>
                <a:t>Seit über 6 Jahren am programmieren</a:t>
              </a:r>
            </a:p>
          </p:txBody>
        </p:sp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B3687C07-3C4E-49F9-9C8D-A6E1FA370BB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288893" y="4114198"/>
              <a:ext cx="114300" cy="104775"/>
            </a:xfrm>
            <a:prstGeom prst="rect">
              <a:avLst/>
            </a:prstGeom>
          </p:spPr>
        </p:pic>
        <p:sp>
          <p:nvSpPr>
            <p:cNvPr id="19" name="Rechteck 18">
              <a:extLst>
                <a:ext uri="{FF2B5EF4-FFF2-40B4-BE49-F238E27FC236}">
                  <a16:creationId xmlns:a16="http://schemas.microsoft.com/office/drawing/2014/main" id="{4075D9FE-1166-4DE5-B37F-13154B0EA6D5}"/>
                </a:ext>
              </a:extLst>
            </p:cNvPr>
            <p:cNvSpPr/>
            <p:nvPr/>
          </p:nvSpPr>
          <p:spPr>
            <a:xfrm>
              <a:off x="1421877" y="3981919"/>
              <a:ext cx="303878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de-DE" dirty="0"/>
                <a:t>Zukünftiger Software Engineer</a:t>
              </a:r>
            </a:p>
          </p:txBody>
        </p:sp>
      </p:grpSp>
      <p:pic>
        <p:nvPicPr>
          <p:cNvPr id="22" name="Grafik 21">
            <a:extLst>
              <a:ext uri="{FF2B5EF4-FFF2-40B4-BE49-F238E27FC236}">
                <a16:creationId xmlns:a16="http://schemas.microsoft.com/office/drawing/2014/main" id="{B7A070B1-416A-499B-935A-F5ABEBEDB9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5098" y="1841698"/>
            <a:ext cx="3174603" cy="3174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7251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D49D52F7-2D03-4681-B1D9-D564D0372055}"/>
              </a:ext>
            </a:extLst>
          </p:cNvPr>
          <p:cNvSpPr txBox="1"/>
          <p:nvPr/>
        </p:nvSpPr>
        <p:spPr>
          <a:xfrm>
            <a:off x="244475" y="381000"/>
            <a:ext cx="15151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>
                <a:solidFill>
                  <a:srgbClr val="F20C3A"/>
                </a:solidFill>
                <a:latin typeface="+mj-lt"/>
              </a:rPr>
              <a:t>Ablauf</a:t>
            </a: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2D089CF2-A252-4B5D-97CF-4AC107472AA7}"/>
              </a:ext>
            </a:extLst>
          </p:cNvPr>
          <p:cNvSpPr txBox="1"/>
          <p:nvPr/>
        </p:nvSpPr>
        <p:spPr>
          <a:xfrm>
            <a:off x="333375" y="2090172"/>
            <a:ext cx="84391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400" dirty="0"/>
              <a:t>Was </a:t>
            </a:r>
            <a:r>
              <a:rPr lang="en-US" sz="2400" dirty="0" err="1"/>
              <a:t>ist</a:t>
            </a:r>
            <a:r>
              <a:rPr lang="en-US" sz="2400" dirty="0"/>
              <a:t> </a:t>
            </a:r>
            <a:r>
              <a:rPr lang="en-US" sz="2400" dirty="0" err="1"/>
              <a:t>eine</a:t>
            </a:r>
            <a:r>
              <a:rPr lang="en-US" sz="2400" dirty="0"/>
              <a:t> PWA</a:t>
            </a:r>
          </a:p>
          <a:p>
            <a:pPr marL="800100" lvl="1" indent="-342900">
              <a:buFont typeface="+mj-lt"/>
              <a:buAutoNum type="arabicPeriod"/>
            </a:pPr>
            <a:endParaRPr lang="en-US" sz="2400" dirty="0"/>
          </a:p>
          <a:p>
            <a:pPr marL="342900" indent="-342900">
              <a:buFont typeface="+mj-lt"/>
              <a:buAutoNum type="arabicPeriod"/>
            </a:pPr>
            <a:r>
              <a:rPr lang="en-US" sz="2400" dirty="0" err="1"/>
              <a:t>Struktur</a:t>
            </a:r>
            <a:r>
              <a:rPr lang="en-US" sz="2400" dirty="0"/>
              <a:t> </a:t>
            </a:r>
            <a:r>
              <a:rPr lang="en-US" sz="2400" dirty="0" err="1"/>
              <a:t>einer</a:t>
            </a:r>
            <a:r>
              <a:rPr lang="en-US" sz="2400" dirty="0"/>
              <a:t> Progressive Web </a:t>
            </a:r>
            <a:r>
              <a:rPr lang="en-US" sz="2400" dirty="0" err="1"/>
              <a:t>Applikation</a:t>
            </a:r>
            <a:endParaRPr lang="en-US" sz="2400" dirty="0"/>
          </a:p>
          <a:p>
            <a:pPr marL="342900" indent="-342900">
              <a:buFont typeface="+mj-lt"/>
              <a:buAutoNum type="arabicPeriod"/>
            </a:pPr>
            <a:endParaRPr lang="en-US" sz="2400" dirty="0"/>
          </a:p>
          <a:p>
            <a:pPr marL="342900" indent="-342900">
              <a:buFont typeface="+mj-lt"/>
              <a:buAutoNum type="arabicPeriod"/>
            </a:pPr>
            <a:r>
              <a:rPr lang="en-US" sz="2400" dirty="0" err="1"/>
              <a:t>Entwicklung</a:t>
            </a:r>
            <a:r>
              <a:rPr lang="en-US" sz="2400" dirty="0"/>
              <a:t> </a:t>
            </a:r>
            <a:r>
              <a:rPr lang="en-US" sz="2400" dirty="0" err="1"/>
              <a:t>einer</a:t>
            </a:r>
            <a:r>
              <a:rPr lang="en-US" sz="2400" dirty="0"/>
              <a:t> Progressive Web </a:t>
            </a:r>
            <a:r>
              <a:rPr lang="en-US" sz="2400" dirty="0" err="1"/>
              <a:t>Applikation</a:t>
            </a:r>
            <a:endParaRPr lang="en-US" sz="2400" dirty="0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CF8E9F07-36E4-44F2-B238-9CBCF09D2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E2B-F211-4D6E-88E8-513558E13DEF}" type="slidenum">
              <a:rPr lang="de-DE" smtClean="0"/>
              <a:t>3</a:t>
            </a:fld>
            <a:endParaRPr lang="de-DE"/>
          </a:p>
        </p:txBody>
      </p:sp>
      <p:grpSp>
        <p:nvGrpSpPr>
          <p:cNvPr id="7" name="Social">
            <a:extLst>
              <a:ext uri="{FF2B5EF4-FFF2-40B4-BE49-F238E27FC236}">
                <a16:creationId xmlns:a16="http://schemas.microsoft.com/office/drawing/2014/main" id="{A4FBD450-C229-4B66-B601-C2D8E3C305AC}"/>
              </a:ext>
            </a:extLst>
          </p:cNvPr>
          <p:cNvGrpSpPr/>
          <p:nvPr/>
        </p:nvGrpSpPr>
        <p:grpSpPr>
          <a:xfrm>
            <a:off x="333375" y="6171684"/>
            <a:ext cx="4966095" cy="369332"/>
            <a:chOff x="3535893" y="5934709"/>
            <a:chExt cx="4966095" cy="369332"/>
          </a:xfrm>
        </p:grpSpPr>
        <p:pic>
          <p:nvPicPr>
            <p:cNvPr id="10" name="Grafik 9">
              <a:extLst>
                <a:ext uri="{FF2B5EF4-FFF2-40B4-BE49-F238E27FC236}">
                  <a16:creationId xmlns:a16="http://schemas.microsoft.com/office/drawing/2014/main" id="{4F003D96-2CCD-475D-A1BC-F962F160EF3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3535893" y="6001186"/>
              <a:ext cx="244574" cy="244572"/>
            </a:xfrm>
            <a:prstGeom prst="rect">
              <a:avLst/>
            </a:prstGeom>
          </p:spPr>
        </p:pic>
        <p:sp>
          <p:nvSpPr>
            <p:cNvPr id="11" name="Textfeld 10">
              <a:extLst>
                <a:ext uri="{FF2B5EF4-FFF2-40B4-BE49-F238E27FC236}">
                  <a16:creationId xmlns:a16="http://schemas.microsoft.com/office/drawing/2014/main" id="{829AAC6F-8FDE-42C1-B201-0268396F83B4}"/>
                </a:ext>
              </a:extLst>
            </p:cNvPr>
            <p:cNvSpPr txBox="1"/>
            <p:nvPr/>
          </p:nvSpPr>
          <p:spPr>
            <a:xfrm>
              <a:off x="3780467" y="5934709"/>
              <a:ext cx="146091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timnelke.com</a:t>
              </a:r>
            </a:p>
          </p:txBody>
        </p:sp>
        <p:pic>
          <p:nvPicPr>
            <p:cNvPr id="12" name="Grafik 11">
              <a:extLst>
                <a:ext uri="{FF2B5EF4-FFF2-40B4-BE49-F238E27FC236}">
                  <a16:creationId xmlns:a16="http://schemas.microsoft.com/office/drawing/2014/main" id="{03A29120-6345-4A1D-9319-30ECF767C1D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419097" y="5999449"/>
              <a:ext cx="245938" cy="239852"/>
            </a:xfrm>
            <a:prstGeom prst="rect">
              <a:avLst/>
            </a:prstGeom>
          </p:spPr>
        </p:pic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7B1CECDF-BBC9-45AA-98EB-0C995C45FFC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5684509" y="5999857"/>
              <a:ext cx="257064" cy="257064"/>
            </a:xfrm>
            <a:prstGeom prst="rect">
              <a:avLst/>
            </a:prstGeom>
          </p:spPr>
        </p:pic>
        <p:sp>
          <p:nvSpPr>
            <p:cNvPr id="14" name="Textfeld 13">
              <a:extLst>
                <a:ext uri="{FF2B5EF4-FFF2-40B4-BE49-F238E27FC236}">
                  <a16:creationId xmlns:a16="http://schemas.microsoft.com/office/drawing/2014/main" id="{8B942B4E-8BC7-464D-A533-3173FA493F44}"/>
                </a:ext>
              </a:extLst>
            </p:cNvPr>
            <p:cNvSpPr txBox="1"/>
            <p:nvPr/>
          </p:nvSpPr>
          <p:spPr>
            <a:xfrm>
              <a:off x="5926717" y="5934709"/>
              <a:ext cx="10529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@itshoro</a:t>
              </a:r>
            </a:p>
          </p:txBody>
        </p:sp>
        <p:sp>
          <p:nvSpPr>
            <p:cNvPr id="15" name="Textfeld 14">
              <a:extLst>
                <a:ext uri="{FF2B5EF4-FFF2-40B4-BE49-F238E27FC236}">
                  <a16:creationId xmlns:a16="http://schemas.microsoft.com/office/drawing/2014/main" id="{FA29B2AF-B011-4A83-A7B9-F696B8224CC6}"/>
                </a:ext>
              </a:extLst>
            </p:cNvPr>
            <p:cNvSpPr txBox="1"/>
            <p:nvPr/>
          </p:nvSpPr>
          <p:spPr>
            <a:xfrm>
              <a:off x="7655794" y="5934709"/>
              <a:ext cx="8461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itshoro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44581012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liennummernplatzhalter 11">
            <a:extLst>
              <a:ext uri="{FF2B5EF4-FFF2-40B4-BE49-F238E27FC236}">
                <a16:creationId xmlns:a16="http://schemas.microsoft.com/office/drawing/2014/main" id="{14A2F5C7-96C9-4D65-A4D5-C550BD4A7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0D784E2B-F211-4D6E-88E8-513558E13DEF}" type="slidenum">
              <a:rPr lang="de-DE" smtClean="0"/>
              <a:t>4</a:t>
            </a:fld>
            <a:endParaRPr lang="de-DE"/>
          </a:p>
        </p:txBody>
      </p:sp>
      <p:grpSp>
        <p:nvGrpSpPr>
          <p:cNvPr id="2" name="Gruppieren 1">
            <a:extLst>
              <a:ext uri="{FF2B5EF4-FFF2-40B4-BE49-F238E27FC236}">
                <a16:creationId xmlns:a16="http://schemas.microsoft.com/office/drawing/2014/main" id="{9253AF3E-0642-4CB7-95B9-37A7C717961D}"/>
              </a:ext>
            </a:extLst>
          </p:cNvPr>
          <p:cNvGrpSpPr/>
          <p:nvPr/>
        </p:nvGrpSpPr>
        <p:grpSpPr>
          <a:xfrm>
            <a:off x="4111547" y="1629639"/>
            <a:ext cx="3968907" cy="3598723"/>
            <a:chOff x="3794046" y="1425575"/>
            <a:chExt cx="3968907" cy="3598723"/>
          </a:xfrm>
        </p:grpSpPr>
        <p:sp>
          <p:nvSpPr>
            <p:cNvPr id="7" name="Textfeld 6">
              <a:extLst>
                <a:ext uri="{FF2B5EF4-FFF2-40B4-BE49-F238E27FC236}">
                  <a16:creationId xmlns:a16="http://schemas.microsoft.com/office/drawing/2014/main" id="{9E107827-9D55-4D25-98EF-E171DF7B1117}"/>
                </a:ext>
              </a:extLst>
            </p:cNvPr>
            <p:cNvSpPr txBox="1"/>
            <p:nvPr/>
          </p:nvSpPr>
          <p:spPr>
            <a:xfrm>
              <a:off x="3794046" y="4316412"/>
              <a:ext cx="396890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sz="4000" dirty="0">
                  <a:solidFill>
                    <a:srgbClr val="F20C3A"/>
                  </a:solidFill>
                  <a:latin typeface="+mj-lt"/>
                </a:rPr>
                <a:t>Was ist eine PWA?</a:t>
              </a:r>
            </a:p>
          </p:txBody>
        </p:sp>
        <p:grpSp>
          <p:nvGrpSpPr>
            <p:cNvPr id="9" name="Eyecatcher">
              <a:extLst>
                <a:ext uri="{FF2B5EF4-FFF2-40B4-BE49-F238E27FC236}">
                  <a16:creationId xmlns:a16="http://schemas.microsoft.com/office/drawing/2014/main" id="{8D9CD681-8041-4204-BD7B-06A5CECFBED0}"/>
                </a:ext>
              </a:extLst>
            </p:cNvPr>
            <p:cNvGrpSpPr/>
            <p:nvPr/>
          </p:nvGrpSpPr>
          <p:grpSpPr>
            <a:xfrm>
              <a:off x="4002086" y="1425575"/>
              <a:ext cx="3552825" cy="2409825"/>
              <a:chOff x="4276834" y="553959"/>
              <a:chExt cx="3552825" cy="2409825"/>
            </a:xfrm>
          </p:grpSpPr>
          <p:pic>
            <p:nvPicPr>
              <p:cNvPr id="10" name="Grafik 9">
                <a:extLst>
                  <a:ext uri="{FF2B5EF4-FFF2-40B4-BE49-F238E27FC236}">
                    <a16:creationId xmlns:a16="http://schemas.microsoft.com/office/drawing/2014/main" id="{A6362BC5-1681-480E-A977-CDA9743131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4657834" y="553959"/>
                <a:ext cx="3171825" cy="2209800"/>
              </a:xfrm>
              <a:prstGeom prst="rect">
                <a:avLst/>
              </a:prstGeom>
            </p:spPr>
          </p:pic>
          <p:pic>
            <p:nvPicPr>
              <p:cNvPr id="11" name="Grafik 10">
                <a:extLst>
                  <a:ext uri="{FF2B5EF4-FFF2-40B4-BE49-F238E27FC236}">
                    <a16:creationId xmlns:a16="http://schemas.microsoft.com/office/drawing/2014/main" id="{55A5EC64-8A07-44FE-B6F6-CBBE563F7D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4276834" y="1611234"/>
                <a:ext cx="762000" cy="1352550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753181157"/>
      </p:ext>
    </p:extLst>
  </p:cSld>
  <p:clrMapOvr>
    <a:masterClrMapping/>
  </p:clrMapOvr>
  <p:transition spd="slow">
    <p:cov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hteck 5">
            <a:extLst>
              <a:ext uri="{FF2B5EF4-FFF2-40B4-BE49-F238E27FC236}">
                <a16:creationId xmlns:a16="http://schemas.microsoft.com/office/drawing/2014/main" id="{04419DEE-4DCD-423A-B8A0-88F557F69694}"/>
              </a:ext>
            </a:extLst>
          </p:cNvPr>
          <p:cNvSpPr/>
          <p:nvPr/>
        </p:nvSpPr>
        <p:spPr>
          <a:xfrm>
            <a:off x="-29980" y="-6608"/>
            <a:ext cx="5543550" cy="6858000"/>
          </a:xfrm>
          <a:prstGeom prst="rect">
            <a:avLst/>
          </a:prstGeom>
          <a:solidFill>
            <a:srgbClr val="F20C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589C354-CB08-47AB-AF17-3C3E4924C1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E2B-F211-4D6E-88E8-513558E13DEF}" type="slidenum">
              <a:rPr lang="de-DE" smtClean="0"/>
              <a:t>5</a:t>
            </a:fld>
            <a:endParaRPr lang="de-DE"/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7ECF2AC4-EFE5-4CE2-8349-88D104234026}"/>
              </a:ext>
            </a:extLst>
          </p:cNvPr>
          <p:cNvSpPr txBox="1"/>
          <p:nvPr/>
        </p:nvSpPr>
        <p:spPr>
          <a:xfrm>
            <a:off x="1078408" y="5548993"/>
            <a:ext cx="4465141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>
                <a:solidFill>
                  <a:schemeClr val="bg1"/>
                </a:solidFill>
              </a:rPr>
              <a:t>Source: </a:t>
            </a:r>
            <a:r>
              <a:rPr lang="en-US" sz="1200" dirty="0">
                <a:solidFill>
                  <a:schemeClr val="bg1"/>
                </a:solidFill>
              </a:rPr>
              <a:t>Matthew </a:t>
            </a:r>
            <a:r>
              <a:rPr lang="en-US" sz="1200" dirty="0" err="1">
                <a:solidFill>
                  <a:schemeClr val="bg1"/>
                </a:solidFill>
              </a:rPr>
              <a:t>Yohe</a:t>
            </a:r>
            <a:endParaRPr lang="en-US" sz="1200" dirty="0">
              <a:solidFill>
                <a:schemeClr val="bg1"/>
              </a:solidFill>
            </a:endParaRPr>
          </a:p>
          <a:p>
            <a:r>
              <a:rPr lang="en-US" sz="1050" dirty="0">
                <a:solidFill>
                  <a:schemeClr val="bg1"/>
                </a:solidFill>
              </a:rPr>
              <a:t>(https://commons.wikimedia.org/wiki/File:Steve_Jobs_Headshot_2010.JPG)</a:t>
            </a:r>
            <a:endParaRPr lang="de-DE" sz="1050" dirty="0">
              <a:solidFill>
                <a:schemeClr val="bg1"/>
              </a:solidFill>
            </a:endParaRPr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D434990C-FA6C-4C69-8752-B90A8F523B5D}"/>
              </a:ext>
            </a:extLst>
          </p:cNvPr>
          <p:cNvSpPr txBox="1"/>
          <p:nvPr/>
        </p:nvSpPr>
        <p:spPr>
          <a:xfrm>
            <a:off x="7384893" y="654189"/>
            <a:ext cx="39689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>
                <a:solidFill>
                  <a:srgbClr val="F20C3A"/>
                </a:solidFill>
                <a:latin typeface="+mj-lt"/>
              </a:rPr>
              <a:t>Was ist eine PWA?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5BC790C1-B6BA-4C18-AFA3-F0E151A46ECC}"/>
              </a:ext>
            </a:extLst>
          </p:cNvPr>
          <p:cNvSpPr txBox="1"/>
          <p:nvPr/>
        </p:nvSpPr>
        <p:spPr>
          <a:xfrm>
            <a:off x="7499193" y="2050737"/>
            <a:ext cx="40339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dirty="0"/>
              <a:t>Lösung um Applikationen zur Verfügung </a:t>
            </a:r>
          </a:p>
          <a:p>
            <a:r>
              <a:rPr lang="de-DE" dirty="0"/>
              <a:t>zu stellen</a:t>
            </a: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9924DB58-BC9A-45BA-A16D-88D7B41BF4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84893" y="2181225"/>
            <a:ext cx="114300" cy="104775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56D4866D-D5F5-4101-A563-BB32F0A790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84893" y="3005142"/>
            <a:ext cx="114300" cy="104775"/>
          </a:xfrm>
          <a:prstGeom prst="rect">
            <a:avLst/>
          </a:prstGeom>
        </p:spPr>
      </p:pic>
      <p:sp>
        <p:nvSpPr>
          <p:cNvPr id="13" name="Rechteck 12">
            <a:extLst>
              <a:ext uri="{FF2B5EF4-FFF2-40B4-BE49-F238E27FC236}">
                <a16:creationId xmlns:a16="http://schemas.microsoft.com/office/drawing/2014/main" id="{77CBDE7B-37B7-47AC-AD29-2D90B01620B2}"/>
              </a:ext>
            </a:extLst>
          </p:cNvPr>
          <p:cNvSpPr/>
          <p:nvPr/>
        </p:nvSpPr>
        <p:spPr>
          <a:xfrm>
            <a:off x="7517877" y="2872863"/>
            <a:ext cx="37317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dirty="0"/>
              <a:t>Problem: Wir schreiben das Jahr </a:t>
            </a:r>
            <a:r>
              <a:rPr lang="de-DE" b="1" u="sng" dirty="0"/>
              <a:t>2007</a:t>
            </a:r>
            <a:endParaRPr lang="de-DE" dirty="0"/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B8253F14-D144-4E30-B688-F6CA25EE06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408" y="1541658"/>
            <a:ext cx="5662026" cy="3774684"/>
          </a:xfrm>
          <a:prstGeom prst="rect">
            <a:avLst/>
          </a:prstGeom>
          <a:effectLst>
            <a:outerShdw blurRad="127000" dist="88900" dir="5400000" sx="101000" sy="101000" algn="ctr" rotWithShape="0">
              <a:srgbClr val="000000">
                <a:alpha val="22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47754630"/>
      </p:ext>
    </p:extLst>
  </p:cSld>
  <p:clrMapOvr>
    <a:masterClrMapping/>
  </p:clrMapOvr>
  <p:transition spd="slow">
    <p:cov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0C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4A60634-343A-42E0-AE95-98177BBCE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E2B-F211-4D6E-88E8-513558E13DEF}" type="slidenum">
              <a:rPr lang="de-DE" smtClean="0">
                <a:solidFill>
                  <a:schemeClr val="bg1"/>
                </a:solidFill>
              </a:rPr>
              <a:t>6</a:t>
            </a:fld>
            <a:endParaRPr lang="de-DE">
              <a:solidFill>
                <a:schemeClr val="bg1"/>
              </a:solidFill>
            </a:endParaRP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4B600058-D0A2-4B18-8E79-F3994DD0E6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50" y="1680117"/>
            <a:ext cx="8191500" cy="4158166"/>
          </a:xfrm>
          <a:prstGeom prst="rect">
            <a:avLst/>
          </a:prstGeom>
          <a:effectLst>
            <a:outerShdw blurRad="635000" dist="1397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2" name="Textfeld 11">
            <a:extLst>
              <a:ext uri="{FF2B5EF4-FFF2-40B4-BE49-F238E27FC236}">
                <a16:creationId xmlns:a16="http://schemas.microsoft.com/office/drawing/2014/main" id="{0C41790B-5C66-42DC-9612-D7D28190078B}"/>
              </a:ext>
            </a:extLst>
          </p:cNvPr>
          <p:cNvSpPr txBox="1"/>
          <p:nvPr/>
        </p:nvSpPr>
        <p:spPr>
          <a:xfrm>
            <a:off x="3409404" y="6077247"/>
            <a:ext cx="5373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200" dirty="0">
                <a:solidFill>
                  <a:schemeClr val="bg1"/>
                </a:solidFill>
              </a:rPr>
              <a:t>Source: Archive</a:t>
            </a:r>
          </a:p>
          <a:p>
            <a:pPr algn="ctr"/>
            <a:r>
              <a:rPr lang="de-DE" sz="1200" dirty="0">
                <a:solidFill>
                  <a:schemeClr val="bg1"/>
                </a:solidFill>
              </a:rPr>
              <a:t>(https://web.archive.org/web/20070630023944/http://www.youtube.com/)</a:t>
            </a: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1622443B-3CB6-4299-963E-AB68F13A97A1}"/>
              </a:ext>
            </a:extLst>
          </p:cNvPr>
          <p:cNvSpPr/>
          <p:nvPr/>
        </p:nvSpPr>
        <p:spPr>
          <a:xfrm>
            <a:off x="5157281" y="424702"/>
            <a:ext cx="18774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19050"/>
            </a:sp3d>
          </a:bodyPr>
          <a:lstStyle/>
          <a:p>
            <a:pPr algn="ctr"/>
            <a:r>
              <a:rPr lang="de-DE" sz="5400" b="1" dirty="0">
                <a:solidFill>
                  <a:srgbClr val="FFFF00"/>
                </a:solidFill>
                <a:effectLst>
                  <a:outerShdw blurRad="292100" dist="50800" dir="5400000" algn="ctr" rotWithShape="0">
                    <a:srgbClr val="000000">
                      <a:alpha val="21000"/>
                    </a:srgbClr>
                  </a:outerShdw>
                </a:effectLst>
                <a:latin typeface="Comic Sans MS" panose="030F0702030302020204" pitchFamily="66" charset="0"/>
              </a:rPr>
              <a:t>2</a:t>
            </a:r>
            <a:r>
              <a:rPr lang="de-DE" sz="5400" b="1" dirty="0">
                <a:solidFill>
                  <a:srgbClr val="92D050"/>
                </a:solidFill>
                <a:effectLst>
                  <a:outerShdw blurRad="292100" dist="50800" dir="5400000" algn="ctr" rotWithShape="0">
                    <a:srgbClr val="000000">
                      <a:alpha val="21000"/>
                    </a:srgbClr>
                  </a:outerShdw>
                </a:effectLst>
                <a:latin typeface="Comic Sans MS" panose="030F0702030302020204" pitchFamily="66" charset="0"/>
              </a:rPr>
              <a:t>0</a:t>
            </a:r>
            <a:r>
              <a:rPr lang="de-DE" sz="5400" b="1" dirty="0">
                <a:solidFill>
                  <a:srgbClr val="00B0F0"/>
                </a:solidFill>
                <a:effectLst>
                  <a:outerShdw blurRad="292100" dist="50800" dir="5400000" algn="ctr" rotWithShape="0">
                    <a:srgbClr val="000000">
                      <a:alpha val="21000"/>
                    </a:srgbClr>
                  </a:outerShdw>
                </a:effectLst>
                <a:latin typeface="Comic Sans MS" panose="030F0702030302020204" pitchFamily="66" charset="0"/>
              </a:rPr>
              <a:t>0</a:t>
            </a:r>
            <a:r>
              <a:rPr lang="de-DE" sz="5400" b="1" dirty="0">
                <a:solidFill>
                  <a:srgbClr val="7030A0"/>
                </a:solidFill>
                <a:effectLst>
                  <a:outerShdw blurRad="292100" dist="50800" dir="5400000" algn="ctr" rotWithShape="0">
                    <a:srgbClr val="000000">
                      <a:alpha val="21000"/>
                    </a:srgbClr>
                  </a:outerShdw>
                </a:effectLst>
                <a:latin typeface="Comic Sans MS" panose="030F0702030302020204" pitchFamily="66" charset="0"/>
              </a:rPr>
              <a:t>7</a:t>
            </a:r>
            <a:endParaRPr lang="de-DE" sz="5400" b="1" cap="none" spc="0" dirty="0">
              <a:ln/>
              <a:solidFill>
                <a:srgbClr val="7030A0"/>
              </a:solidFill>
              <a:effectLst>
                <a:outerShdw blurRad="292100" dist="50800" dir="5400000" algn="ctr" rotWithShape="0">
                  <a:srgbClr val="000000">
                    <a:alpha val="21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7004959"/>
      </p:ext>
    </p:extLst>
  </p:cSld>
  <p:clrMapOvr>
    <a:masterClrMapping/>
  </p:clrMapOvr>
  <p:transition spd="slow">
    <p:cov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0C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fik 12">
            <a:extLst>
              <a:ext uri="{FF2B5EF4-FFF2-40B4-BE49-F238E27FC236}">
                <a16:creationId xmlns:a16="http://schemas.microsoft.com/office/drawing/2014/main" id="{5608B0FE-0681-4DD5-B53D-B7A167D243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924558" y="1552892"/>
            <a:ext cx="2342882" cy="4158615"/>
          </a:xfrm>
          <a:prstGeom prst="rect">
            <a:avLst/>
          </a:prstGeom>
          <a:effectLst>
            <a:outerShdw blurRad="355600" dist="101600" dir="5400000" algn="t" rotWithShape="0">
              <a:prstClr val="black">
                <a:alpha val="38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4A60634-343A-42E0-AE95-98177BBCE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E2B-F211-4D6E-88E8-513558E13DEF}" type="slidenum">
              <a:rPr lang="de-DE" smtClean="0">
                <a:solidFill>
                  <a:schemeClr val="bg1"/>
                </a:solidFill>
              </a:rPr>
              <a:t>7</a:t>
            </a:fld>
            <a:endParaRPr lang="de-DE">
              <a:solidFill>
                <a:schemeClr val="bg1"/>
              </a:solidFill>
            </a:endParaRP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D8A09BD1-3F9D-4C97-936B-29A747A3B689}"/>
              </a:ext>
            </a:extLst>
          </p:cNvPr>
          <p:cNvSpPr/>
          <p:nvPr/>
        </p:nvSpPr>
        <p:spPr>
          <a:xfrm>
            <a:off x="5157281" y="424702"/>
            <a:ext cx="18774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19050"/>
            </a:sp3d>
          </a:bodyPr>
          <a:lstStyle/>
          <a:p>
            <a:pPr algn="ctr"/>
            <a:r>
              <a:rPr lang="de-DE" sz="5400" b="1" dirty="0">
                <a:solidFill>
                  <a:srgbClr val="FFFF00"/>
                </a:solidFill>
                <a:effectLst>
                  <a:outerShdw blurRad="292100" dist="50800" dir="5400000" algn="ctr" rotWithShape="0">
                    <a:srgbClr val="000000">
                      <a:alpha val="21000"/>
                    </a:srgbClr>
                  </a:outerShdw>
                </a:effectLst>
                <a:latin typeface="Comic Sans MS" panose="030F0702030302020204" pitchFamily="66" charset="0"/>
              </a:rPr>
              <a:t>2</a:t>
            </a:r>
            <a:r>
              <a:rPr lang="de-DE" sz="5400" b="1" dirty="0">
                <a:solidFill>
                  <a:srgbClr val="92D050"/>
                </a:solidFill>
                <a:effectLst>
                  <a:outerShdw blurRad="292100" dist="50800" dir="5400000" algn="ctr" rotWithShape="0">
                    <a:srgbClr val="000000">
                      <a:alpha val="21000"/>
                    </a:srgbClr>
                  </a:outerShdw>
                </a:effectLst>
                <a:latin typeface="Comic Sans MS" panose="030F0702030302020204" pitchFamily="66" charset="0"/>
              </a:rPr>
              <a:t>0</a:t>
            </a:r>
            <a:r>
              <a:rPr lang="de-DE" sz="5400" b="1" dirty="0">
                <a:solidFill>
                  <a:srgbClr val="00B0F0"/>
                </a:solidFill>
                <a:effectLst>
                  <a:outerShdw blurRad="292100" dist="50800" dir="5400000" algn="ctr" rotWithShape="0">
                    <a:srgbClr val="000000">
                      <a:alpha val="21000"/>
                    </a:srgbClr>
                  </a:outerShdw>
                </a:effectLst>
                <a:latin typeface="Comic Sans MS" panose="030F0702030302020204" pitchFamily="66" charset="0"/>
              </a:rPr>
              <a:t>0</a:t>
            </a:r>
            <a:r>
              <a:rPr lang="de-DE" sz="5400" b="1" dirty="0">
                <a:solidFill>
                  <a:srgbClr val="7030A0"/>
                </a:solidFill>
                <a:effectLst>
                  <a:outerShdw blurRad="292100" dist="50800" dir="5400000" algn="ctr" rotWithShape="0">
                    <a:srgbClr val="000000">
                      <a:alpha val="21000"/>
                    </a:srgbClr>
                  </a:outerShdw>
                </a:effectLst>
                <a:latin typeface="Comic Sans MS" panose="030F0702030302020204" pitchFamily="66" charset="0"/>
              </a:rPr>
              <a:t>7</a:t>
            </a:r>
            <a:endParaRPr lang="de-DE" sz="5400" b="1" cap="none" spc="0" dirty="0">
              <a:ln/>
              <a:solidFill>
                <a:srgbClr val="7030A0"/>
              </a:solidFill>
              <a:effectLst>
                <a:outerShdw blurRad="292100" dist="50800" dir="5400000" algn="ctr" rotWithShape="0">
                  <a:srgbClr val="000000">
                    <a:alpha val="21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E3333A27-1CFE-4AE7-B0BA-90CEFFDE256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312" t="-2" r="312" b="24061"/>
          <a:stretch/>
        </p:blipFill>
        <p:spPr>
          <a:xfrm>
            <a:off x="5105829" y="2003266"/>
            <a:ext cx="1980000" cy="3276000"/>
          </a:xfrm>
          <a:prstGeom prst="rect">
            <a:avLst/>
          </a:prstGeom>
        </p:spPr>
      </p:pic>
      <p:sp>
        <p:nvSpPr>
          <p:cNvPr id="14" name="Textfeld 13">
            <a:extLst>
              <a:ext uri="{FF2B5EF4-FFF2-40B4-BE49-F238E27FC236}">
                <a16:creationId xmlns:a16="http://schemas.microsoft.com/office/drawing/2014/main" id="{1A9386DF-9E1C-44B2-9792-C442ECAB1EF6}"/>
              </a:ext>
            </a:extLst>
          </p:cNvPr>
          <p:cNvSpPr txBox="1"/>
          <p:nvPr/>
        </p:nvSpPr>
        <p:spPr>
          <a:xfrm>
            <a:off x="3409404" y="6077247"/>
            <a:ext cx="5373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200" dirty="0">
                <a:solidFill>
                  <a:schemeClr val="bg1"/>
                </a:solidFill>
              </a:rPr>
              <a:t>Source: Archive</a:t>
            </a:r>
          </a:p>
          <a:p>
            <a:pPr algn="ctr"/>
            <a:r>
              <a:rPr lang="de-DE" sz="1200" dirty="0">
                <a:solidFill>
                  <a:schemeClr val="bg1"/>
                </a:solidFill>
              </a:rPr>
              <a:t>(https://web.archive.org/web/20070630023944/http://www.youtube.com/)</a:t>
            </a:r>
          </a:p>
        </p:txBody>
      </p:sp>
    </p:spTree>
    <p:extLst>
      <p:ext uri="{BB962C8B-B14F-4D97-AF65-F5344CB8AC3E}">
        <p14:creationId xmlns:p14="http://schemas.microsoft.com/office/powerpoint/2010/main" val="1862527030"/>
      </p:ext>
    </p:extLst>
  </p:cSld>
  <p:clrMapOvr>
    <a:masterClrMapping/>
  </p:clrMapOvr>
  <p:transition spd="slow">
    <p:cov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0C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fik 12">
            <a:extLst>
              <a:ext uri="{FF2B5EF4-FFF2-40B4-BE49-F238E27FC236}">
                <a16:creationId xmlns:a16="http://schemas.microsoft.com/office/drawing/2014/main" id="{5608B0FE-0681-4DD5-B53D-B7A167D243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66522" y="1552892"/>
            <a:ext cx="2342882" cy="4158615"/>
          </a:xfrm>
          <a:prstGeom prst="rect">
            <a:avLst/>
          </a:prstGeom>
          <a:effectLst>
            <a:outerShdw blurRad="355600" dist="101600" dir="5400000" algn="t" rotWithShape="0">
              <a:prstClr val="black">
                <a:alpha val="38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24A60634-343A-42E0-AE95-98177BBCE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E2B-F211-4D6E-88E8-513558E13DEF}" type="slidenum">
              <a:rPr lang="de-DE" smtClean="0">
                <a:solidFill>
                  <a:schemeClr val="bg1"/>
                </a:solidFill>
              </a:rPr>
              <a:t>8</a:t>
            </a:fld>
            <a:endParaRPr lang="de-DE">
              <a:solidFill>
                <a:schemeClr val="bg1"/>
              </a:solidFill>
            </a:endParaRP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E3333A27-1CFE-4AE7-B0BA-90CEFFDE256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312" t="-2" r="312" b="24061"/>
          <a:stretch/>
        </p:blipFill>
        <p:spPr>
          <a:xfrm>
            <a:off x="1247793" y="2003266"/>
            <a:ext cx="1980000" cy="3276000"/>
          </a:xfrm>
          <a:prstGeom prst="rect">
            <a:avLst/>
          </a:prstGeom>
        </p:spPr>
      </p:pic>
      <p:sp>
        <p:nvSpPr>
          <p:cNvPr id="14" name="Textfeld 13">
            <a:extLst>
              <a:ext uri="{FF2B5EF4-FFF2-40B4-BE49-F238E27FC236}">
                <a16:creationId xmlns:a16="http://schemas.microsoft.com/office/drawing/2014/main" id="{1A9386DF-9E1C-44B2-9792-C442ECAB1EF6}"/>
              </a:ext>
            </a:extLst>
          </p:cNvPr>
          <p:cNvSpPr txBox="1"/>
          <p:nvPr/>
        </p:nvSpPr>
        <p:spPr>
          <a:xfrm>
            <a:off x="1066522" y="5894685"/>
            <a:ext cx="5373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>
                <a:solidFill>
                  <a:schemeClr val="bg1"/>
                </a:solidFill>
              </a:rPr>
              <a:t>Source: Archive</a:t>
            </a:r>
          </a:p>
          <a:p>
            <a:r>
              <a:rPr lang="de-DE" sz="1200" dirty="0">
                <a:solidFill>
                  <a:schemeClr val="bg1"/>
                </a:solidFill>
              </a:rPr>
              <a:t>(https://web.archive.org/web/20070630023944/http://www.youtube.com/)</a:t>
            </a:r>
          </a:p>
        </p:txBody>
      </p:sp>
      <p:cxnSp>
        <p:nvCxnSpPr>
          <p:cNvPr id="5" name="Gerade Verbindung mit Pfeil 4">
            <a:extLst>
              <a:ext uri="{FF2B5EF4-FFF2-40B4-BE49-F238E27FC236}">
                <a16:creationId xmlns:a16="http://schemas.microsoft.com/office/drawing/2014/main" id="{CF7DFEAA-E6DF-4CB0-9DC7-54AB157DC7C6}"/>
              </a:ext>
            </a:extLst>
          </p:cNvPr>
          <p:cNvCxnSpPr>
            <a:cxnSpLocks/>
          </p:cNvCxnSpPr>
          <p:nvPr/>
        </p:nvCxnSpPr>
        <p:spPr>
          <a:xfrm>
            <a:off x="5281930" y="3517900"/>
            <a:ext cx="1628140" cy="0"/>
          </a:xfrm>
          <a:prstGeom prst="straightConnector1">
            <a:avLst/>
          </a:prstGeom>
          <a:ln w="254000" cap="flat">
            <a:solidFill>
              <a:schemeClr val="bg1"/>
            </a:solidFill>
            <a:miter lim="800000"/>
            <a:headEnd type="none" w="sm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Grafik 8">
            <a:extLst>
              <a:ext uri="{FF2B5EF4-FFF2-40B4-BE49-F238E27FC236}">
                <a16:creationId xmlns:a16="http://schemas.microsoft.com/office/drawing/2014/main" id="{E22C5836-938E-4187-A9B7-83E0C49A18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243247" y="2373723"/>
            <a:ext cx="2110553" cy="2110553"/>
          </a:xfrm>
          <a:prstGeom prst="rect">
            <a:avLst/>
          </a:prstGeo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2CB0AFAF-4737-409B-8644-C33EBAE78E24}"/>
              </a:ext>
            </a:extLst>
          </p:cNvPr>
          <p:cNvSpPr txBox="1"/>
          <p:nvPr/>
        </p:nvSpPr>
        <p:spPr>
          <a:xfrm>
            <a:off x="8524436" y="5894685"/>
            <a:ext cx="28293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de-DE" sz="1200" dirty="0">
                <a:solidFill>
                  <a:schemeClr val="bg1"/>
                </a:solidFill>
              </a:rPr>
              <a:t>Icon erstellt durch </a:t>
            </a:r>
            <a:r>
              <a:rPr lang="de-DE" sz="1200" dirty="0" err="1">
                <a:solidFill>
                  <a:schemeClr val="bg1"/>
                </a:solidFill>
              </a:rPr>
              <a:t>freepik</a:t>
            </a:r>
            <a:endParaRPr lang="de-DE" sz="1200" dirty="0">
              <a:solidFill>
                <a:schemeClr val="bg1"/>
              </a:solidFill>
            </a:endParaRPr>
          </a:p>
          <a:p>
            <a:pPr algn="r"/>
            <a:r>
              <a:rPr lang="de-DE" sz="1200" dirty="0">
                <a:solidFill>
                  <a:schemeClr val="bg1"/>
                </a:solidFill>
              </a:rPr>
              <a:t>https://www.flaticon.com/authors/freepik</a:t>
            </a:r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3E932872-281F-4B02-A5AE-BC6F51CC66CD}"/>
              </a:ext>
            </a:extLst>
          </p:cNvPr>
          <p:cNvSpPr/>
          <p:nvPr/>
        </p:nvSpPr>
        <p:spPr>
          <a:xfrm>
            <a:off x="5157281" y="424702"/>
            <a:ext cx="18774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19050"/>
            </a:sp3d>
          </a:bodyPr>
          <a:lstStyle/>
          <a:p>
            <a:pPr algn="ctr"/>
            <a:r>
              <a:rPr lang="de-DE" sz="5400" b="1" dirty="0">
                <a:solidFill>
                  <a:srgbClr val="FFFF00"/>
                </a:solidFill>
                <a:effectLst>
                  <a:outerShdw blurRad="292100" dist="50800" dir="5400000" algn="ctr" rotWithShape="0">
                    <a:srgbClr val="000000">
                      <a:alpha val="21000"/>
                    </a:srgbClr>
                  </a:outerShdw>
                </a:effectLst>
                <a:latin typeface="Comic Sans MS" panose="030F0702030302020204" pitchFamily="66" charset="0"/>
              </a:rPr>
              <a:t>2</a:t>
            </a:r>
            <a:r>
              <a:rPr lang="de-DE" sz="5400" b="1" dirty="0">
                <a:solidFill>
                  <a:srgbClr val="92D050"/>
                </a:solidFill>
                <a:effectLst>
                  <a:outerShdw blurRad="292100" dist="50800" dir="5400000" algn="ctr" rotWithShape="0">
                    <a:srgbClr val="000000">
                      <a:alpha val="21000"/>
                    </a:srgbClr>
                  </a:outerShdw>
                </a:effectLst>
                <a:latin typeface="Comic Sans MS" panose="030F0702030302020204" pitchFamily="66" charset="0"/>
              </a:rPr>
              <a:t>0</a:t>
            </a:r>
            <a:r>
              <a:rPr lang="de-DE" sz="5400" b="1" dirty="0">
                <a:solidFill>
                  <a:srgbClr val="00B0F0"/>
                </a:solidFill>
                <a:effectLst>
                  <a:outerShdw blurRad="292100" dist="50800" dir="5400000" algn="ctr" rotWithShape="0">
                    <a:srgbClr val="000000">
                      <a:alpha val="21000"/>
                    </a:srgbClr>
                  </a:outerShdw>
                </a:effectLst>
                <a:latin typeface="Comic Sans MS" panose="030F0702030302020204" pitchFamily="66" charset="0"/>
              </a:rPr>
              <a:t>0</a:t>
            </a:r>
            <a:r>
              <a:rPr lang="de-DE" sz="5400" b="1" dirty="0">
                <a:solidFill>
                  <a:srgbClr val="7030A0"/>
                </a:solidFill>
                <a:effectLst>
                  <a:outerShdw blurRad="292100" dist="50800" dir="5400000" algn="ctr" rotWithShape="0">
                    <a:srgbClr val="000000">
                      <a:alpha val="21000"/>
                    </a:srgbClr>
                  </a:outerShdw>
                </a:effectLst>
                <a:latin typeface="Comic Sans MS" panose="030F0702030302020204" pitchFamily="66" charset="0"/>
              </a:rPr>
              <a:t>7</a:t>
            </a:r>
            <a:endParaRPr lang="de-DE" sz="5400" b="1" cap="none" spc="0" dirty="0">
              <a:ln/>
              <a:solidFill>
                <a:srgbClr val="7030A0"/>
              </a:solidFill>
              <a:effectLst>
                <a:outerShdw blurRad="292100" dist="50800" dir="5400000" algn="ctr" rotWithShape="0">
                  <a:srgbClr val="000000">
                    <a:alpha val="21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029981"/>
      </p:ext>
    </p:extLst>
  </p:cSld>
  <p:clrMapOvr>
    <a:masterClrMapping/>
  </p:clrMapOvr>
  <p:transition spd="slow">
    <p:cov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feld 8">
            <a:extLst>
              <a:ext uri="{FF2B5EF4-FFF2-40B4-BE49-F238E27FC236}">
                <a16:creationId xmlns:a16="http://schemas.microsoft.com/office/drawing/2014/main" id="{779FA182-9D60-4F65-B6CF-94EE6F69C815}"/>
              </a:ext>
            </a:extLst>
          </p:cNvPr>
          <p:cNvSpPr txBox="1"/>
          <p:nvPr/>
        </p:nvSpPr>
        <p:spPr>
          <a:xfrm>
            <a:off x="4346008" y="6202461"/>
            <a:ext cx="40594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chemeClr val="bg1">
                    <a:lumMod val="50000"/>
                  </a:schemeClr>
                </a:solidFill>
              </a:rPr>
              <a:t>Source: Daten von @</a:t>
            </a:r>
            <a:r>
              <a:rPr lang="de-DE" sz="1400" dirty="0" err="1">
                <a:solidFill>
                  <a:schemeClr val="bg1">
                    <a:lumMod val="50000"/>
                  </a:schemeClr>
                </a:solidFill>
              </a:rPr>
              <a:t>lukew</a:t>
            </a:r>
            <a:r>
              <a:rPr lang="de-DE" sz="1400" dirty="0">
                <a:solidFill>
                  <a:schemeClr val="bg1">
                    <a:lumMod val="50000"/>
                  </a:schemeClr>
                </a:solidFill>
              </a:rPr>
              <a:t> via Chrome </a:t>
            </a:r>
            <a:r>
              <a:rPr lang="de-DE" sz="1400" dirty="0" err="1">
                <a:solidFill>
                  <a:schemeClr val="bg1">
                    <a:lumMod val="50000"/>
                  </a:schemeClr>
                </a:solidFill>
              </a:rPr>
              <a:t>Dev</a:t>
            </a:r>
            <a:r>
              <a:rPr lang="de-DE" sz="1400" dirty="0">
                <a:solidFill>
                  <a:schemeClr val="bg1">
                    <a:lumMod val="50000"/>
                  </a:schemeClr>
                </a:solidFill>
              </a:rPr>
              <a:t> Summit</a:t>
            </a:r>
          </a:p>
        </p:txBody>
      </p:sp>
      <p:sp>
        <p:nvSpPr>
          <p:cNvPr id="10" name="Foliennummernplatzhalter 9">
            <a:extLst>
              <a:ext uri="{FF2B5EF4-FFF2-40B4-BE49-F238E27FC236}">
                <a16:creationId xmlns:a16="http://schemas.microsoft.com/office/drawing/2014/main" id="{048C72CD-4984-462D-B56C-1B06782767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E2B-F211-4D6E-88E8-513558E13DEF}" type="slidenum">
              <a:rPr lang="de-DE" smtClean="0"/>
              <a:t>9</a:t>
            </a:fld>
            <a:endParaRPr lang="de-DE" dirty="0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41BA9A5D-3C46-4444-9EB5-353D6FE97051}"/>
              </a:ext>
            </a:extLst>
          </p:cNvPr>
          <p:cNvSpPr txBox="1"/>
          <p:nvPr/>
        </p:nvSpPr>
        <p:spPr>
          <a:xfrm>
            <a:off x="244475" y="379036"/>
            <a:ext cx="39689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>
                <a:solidFill>
                  <a:srgbClr val="F20C3A"/>
                </a:solidFill>
                <a:latin typeface="+mj-lt"/>
              </a:rPr>
              <a:t>Was ist eine PWA?</a:t>
            </a:r>
          </a:p>
        </p:txBody>
      </p:sp>
      <p:sp>
        <p:nvSpPr>
          <p:cNvPr id="13" name="Textfeld 12">
            <a:extLst>
              <a:ext uri="{FF2B5EF4-FFF2-40B4-BE49-F238E27FC236}">
                <a16:creationId xmlns:a16="http://schemas.microsoft.com/office/drawing/2014/main" id="{90EBE200-9FAC-4CC9-B373-D1A5404FA9E5}"/>
              </a:ext>
            </a:extLst>
          </p:cNvPr>
          <p:cNvSpPr txBox="1"/>
          <p:nvPr/>
        </p:nvSpPr>
        <p:spPr>
          <a:xfrm>
            <a:off x="244475" y="1338469"/>
            <a:ext cx="43381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Q: </a:t>
            </a:r>
            <a:r>
              <a:rPr lang="de-DE" sz="2400" dirty="0"/>
              <a:t>Wieso brauchen wir sie </a:t>
            </a:r>
            <a:r>
              <a:rPr lang="de-DE" sz="2400" b="1" u="sng" dirty="0"/>
              <a:t>jetzt</a:t>
            </a:r>
            <a:r>
              <a:rPr lang="de-DE" sz="2400" dirty="0"/>
              <a:t>?</a:t>
            </a:r>
          </a:p>
        </p:txBody>
      </p:sp>
      <p:grpSp>
        <p:nvGrpSpPr>
          <p:cNvPr id="75" name="Gruppieren 74">
            <a:extLst>
              <a:ext uri="{FF2B5EF4-FFF2-40B4-BE49-F238E27FC236}">
                <a16:creationId xmlns:a16="http://schemas.microsoft.com/office/drawing/2014/main" id="{31A7ACB8-6F49-4A01-92FA-132C2D928BE7}"/>
              </a:ext>
            </a:extLst>
          </p:cNvPr>
          <p:cNvGrpSpPr/>
          <p:nvPr/>
        </p:nvGrpSpPr>
        <p:grpSpPr>
          <a:xfrm>
            <a:off x="1595241" y="2442564"/>
            <a:ext cx="7822573" cy="3076967"/>
            <a:chOff x="1511265" y="2524369"/>
            <a:chExt cx="7822573" cy="3076967"/>
          </a:xfrm>
        </p:grpSpPr>
        <p:grpSp>
          <p:nvGrpSpPr>
            <p:cNvPr id="27" name="Gruppieren 26">
              <a:extLst>
                <a:ext uri="{FF2B5EF4-FFF2-40B4-BE49-F238E27FC236}">
                  <a16:creationId xmlns:a16="http://schemas.microsoft.com/office/drawing/2014/main" id="{006D5FD1-5604-464D-AC2A-1B9545A99273}"/>
                </a:ext>
              </a:extLst>
            </p:cNvPr>
            <p:cNvGrpSpPr/>
            <p:nvPr/>
          </p:nvGrpSpPr>
          <p:grpSpPr>
            <a:xfrm>
              <a:off x="2533724" y="2557896"/>
              <a:ext cx="2822314" cy="2666381"/>
              <a:chOff x="2701408" y="2290683"/>
              <a:chExt cx="2822314" cy="2666381"/>
            </a:xfrm>
          </p:grpSpPr>
          <p:cxnSp>
            <p:nvCxnSpPr>
              <p:cNvPr id="18" name="Gerader Verbinder 17">
                <a:extLst>
                  <a:ext uri="{FF2B5EF4-FFF2-40B4-BE49-F238E27FC236}">
                    <a16:creationId xmlns:a16="http://schemas.microsoft.com/office/drawing/2014/main" id="{21F1CE81-21DB-4885-A128-674AC5259BE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701408" y="4239445"/>
                <a:ext cx="2822314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Gerader Verbinder 20">
                <a:extLst>
                  <a:ext uri="{FF2B5EF4-FFF2-40B4-BE49-F238E27FC236}">
                    <a16:creationId xmlns:a16="http://schemas.microsoft.com/office/drawing/2014/main" id="{88D4095E-0224-4A39-97EB-F4A0C1E21EF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701408" y="4957064"/>
                <a:ext cx="2822314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Gerader Verbinder 24">
                <a:extLst>
                  <a:ext uri="{FF2B5EF4-FFF2-40B4-BE49-F238E27FC236}">
                    <a16:creationId xmlns:a16="http://schemas.microsoft.com/office/drawing/2014/main" id="{12E76D39-42B0-45DC-8638-4B7135E6D5F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701408" y="2805512"/>
                <a:ext cx="2822314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Gerader Verbinder 25">
                <a:extLst>
                  <a:ext uri="{FF2B5EF4-FFF2-40B4-BE49-F238E27FC236}">
                    <a16:creationId xmlns:a16="http://schemas.microsoft.com/office/drawing/2014/main" id="{DE34C0E3-8B97-450E-BCC6-208A66EE7E8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701408" y="3523131"/>
                <a:ext cx="2822314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" name="Rechteck 2">
                <a:extLst>
                  <a:ext uri="{FF2B5EF4-FFF2-40B4-BE49-F238E27FC236}">
                    <a16:creationId xmlns:a16="http://schemas.microsoft.com/office/drawing/2014/main" id="{7841125E-A040-4DBB-9D20-FB3DD9331BFA}"/>
                  </a:ext>
                </a:extLst>
              </p:cNvPr>
              <p:cNvSpPr/>
              <p:nvPr/>
            </p:nvSpPr>
            <p:spPr>
              <a:xfrm>
                <a:off x="3012281" y="4493883"/>
                <a:ext cx="720000" cy="460800"/>
              </a:xfrm>
              <a:prstGeom prst="rect">
                <a:avLst/>
              </a:prstGeom>
              <a:solidFill>
                <a:srgbClr val="F20C3A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dirty="0"/>
              </a:p>
            </p:txBody>
          </p:sp>
          <p:sp>
            <p:nvSpPr>
              <p:cNvPr id="16" name="Rechteck 15">
                <a:extLst>
                  <a:ext uri="{FF2B5EF4-FFF2-40B4-BE49-F238E27FC236}">
                    <a16:creationId xmlns:a16="http://schemas.microsoft.com/office/drawing/2014/main" id="{8036067A-D9E5-4108-BD5C-8C080FF37B74}"/>
                  </a:ext>
                </a:extLst>
              </p:cNvPr>
              <p:cNvSpPr/>
              <p:nvPr/>
            </p:nvSpPr>
            <p:spPr>
              <a:xfrm>
                <a:off x="3862586" y="2290683"/>
                <a:ext cx="720000" cy="2664000"/>
              </a:xfrm>
              <a:prstGeom prst="rect">
                <a:avLst/>
              </a:prstGeom>
              <a:solidFill>
                <a:srgbClr val="F20C3A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dirty="0"/>
              </a:p>
            </p:txBody>
          </p:sp>
          <p:sp>
            <p:nvSpPr>
              <p:cNvPr id="22" name="Rechteck 21">
                <a:extLst>
                  <a:ext uri="{FF2B5EF4-FFF2-40B4-BE49-F238E27FC236}">
                    <a16:creationId xmlns:a16="http://schemas.microsoft.com/office/drawing/2014/main" id="{8E062203-DDFF-4D1D-A427-062F99D6617B}"/>
                  </a:ext>
                </a:extLst>
              </p:cNvPr>
              <p:cNvSpPr/>
              <p:nvPr/>
            </p:nvSpPr>
            <p:spPr>
              <a:xfrm>
                <a:off x="4712891" y="4945074"/>
                <a:ext cx="720000" cy="7200"/>
              </a:xfrm>
              <a:prstGeom prst="rect">
                <a:avLst/>
              </a:prstGeom>
              <a:solidFill>
                <a:srgbClr val="F20C3A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dirty="0"/>
              </a:p>
            </p:txBody>
          </p:sp>
        </p:grpSp>
        <p:grpSp>
          <p:nvGrpSpPr>
            <p:cNvPr id="28" name="Gruppieren 27">
              <a:extLst>
                <a:ext uri="{FF2B5EF4-FFF2-40B4-BE49-F238E27FC236}">
                  <a16:creationId xmlns:a16="http://schemas.microsoft.com/office/drawing/2014/main" id="{BC3643D4-6398-478B-BBD4-E432AC4D4A37}"/>
                </a:ext>
              </a:extLst>
            </p:cNvPr>
            <p:cNvGrpSpPr/>
            <p:nvPr/>
          </p:nvGrpSpPr>
          <p:grpSpPr>
            <a:xfrm>
              <a:off x="7262134" y="3067847"/>
              <a:ext cx="2071704" cy="2153771"/>
              <a:chOff x="2701408" y="2803293"/>
              <a:chExt cx="2071704" cy="2153771"/>
            </a:xfrm>
          </p:grpSpPr>
          <p:cxnSp>
            <p:nvCxnSpPr>
              <p:cNvPr id="29" name="Gerader Verbinder 28">
                <a:extLst>
                  <a:ext uri="{FF2B5EF4-FFF2-40B4-BE49-F238E27FC236}">
                    <a16:creationId xmlns:a16="http://schemas.microsoft.com/office/drawing/2014/main" id="{1D576FB6-C162-4B43-9A5A-7BD201FDC01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701408" y="4239445"/>
                <a:ext cx="2056464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Gerader Verbinder 29">
                <a:extLst>
                  <a:ext uri="{FF2B5EF4-FFF2-40B4-BE49-F238E27FC236}">
                    <a16:creationId xmlns:a16="http://schemas.microsoft.com/office/drawing/2014/main" id="{BD9E8F78-E6DC-40F9-A00E-1269A68D0CE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701408" y="4957064"/>
                <a:ext cx="2056464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Gerader Verbinder 30">
                <a:extLst>
                  <a:ext uri="{FF2B5EF4-FFF2-40B4-BE49-F238E27FC236}">
                    <a16:creationId xmlns:a16="http://schemas.microsoft.com/office/drawing/2014/main" id="{222CC7FF-0406-4C70-99EA-02C7D2A0752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701408" y="2803293"/>
                <a:ext cx="2071704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Gerader Verbinder 31">
                <a:extLst>
                  <a:ext uri="{FF2B5EF4-FFF2-40B4-BE49-F238E27FC236}">
                    <a16:creationId xmlns:a16="http://schemas.microsoft.com/office/drawing/2014/main" id="{2BE2371C-B0AE-4D53-9B1D-07F33B431CA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701408" y="3520912"/>
                <a:ext cx="2064084" cy="0"/>
              </a:xfrm>
              <a:prstGeom prst="line">
                <a:avLst/>
              </a:prstGeom>
              <a:ln w="12700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" name="Rechteck 32">
                <a:extLst>
                  <a:ext uri="{FF2B5EF4-FFF2-40B4-BE49-F238E27FC236}">
                    <a16:creationId xmlns:a16="http://schemas.microsoft.com/office/drawing/2014/main" id="{534D2015-CFAB-4ABC-AE57-B6B03074FB6A}"/>
                  </a:ext>
                </a:extLst>
              </p:cNvPr>
              <p:cNvSpPr/>
              <p:nvPr/>
            </p:nvSpPr>
            <p:spPr>
              <a:xfrm>
                <a:off x="3069431" y="3512274"/>
                <a:ext cx="720000" cy="1440000"/>
              </a:xfrm>
              <a:prstGeom prst="rect">
                <a:avLst/>
              </a:prstGeom>
              <a:solidFill>
                <a:srgbClr val="F20C3A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dirty="0"/>
              </a:p>
            </p:txBody>
          </p:sp>
          <p:sp>
            <p:nvSpPr>
              <p:cNvPr id="34" name="Rechteck 33">
                <a:extLst>
                  <a:ext uri="{FF2B5EF4-FFF2-40B4-BE49-F238E27FC236}">
                    <a16:creationId xmlns:a16="http://schemas.microsoft.com/office/drawing/2014/main" id="{F26D4D94-9F4F-4C1A-8EE5-5284D374C2DF}"/>
                  </a:ext>
                </a:extLst>
              </p:cNvPr>
              <p:cNvSpPr/>
              <p:nvPr/>
            </p:nvSpPr>
            <p:spPr>
              <a:xfrm>
                <a:off x="3919736" y="4819088"/>
                <a:ext cx="720000" cy="133200"/>
              </a:xfrm>
              <a:prstGeom prst="rect">
                <a:avLst/>
              </a:prstGeom>
              <a:solidFill>
                <a:srgbClr val="F20C3A"/>
              </a:solidFill>
              <a:ln>
                <a:solidFill>
                  <a:srgbClr val="C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dirty="0"/>
              </a:p>
            </p:txBody>
          </p:sp>
        </p:grpSp>
        <p:sp>
          <p:nvSpPr>
            <p:cNvPr id="61" name="Textfeld 60">
              <a:extLst>
                <a:ext uri="{FF2B5EF4-FFF2-40B4-BE49-F238E27FC236}">
                  <a16:creationId xmlns:a16="http://schemas.microsoft.com/office/drawing/2014/main" id="{8C718B05-49C2-4752-80A8-4047476CECED}"/>
                </a:ext>
              </a:extLst>
            </p:cNvPr>
            <p:cNvSpPr txBox="1"/>
            <p:nvPr/>
          </p:nvSpPr>
          <p:spPr>
            <a:xfrm>
              <a:off x="6403333" y="2524369"/>
              <a:ext cx="78899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Tinder</a:t>
              </a:r>
            </a:p>
          </p:txBody>
        </p:sp>
        <p:sp>
          <p:nvSpPr>
            <p:cNvPr id="62" name="Textfeld 61">
              <a:extLst>
                <a:ext uri="{FF2B5EF4-FFF2-40B4-BE49-F238E27FC236}">
                  <a16:creationId xmlns:a16="http://schemas.microsoft.com/office/drawing/2014/main" id="{A41019CF-02B4-487A-8145-F411AB507980}"/>
                </a:ext>
              </a:extLst>
            </p:cNvPr>
            <p:cNvSpPr txBox="1"/>
            <p:nvPr/>
          </p:nvSpPr>
          <p:spPr>
            <a:xfrm>
              <a:off x="1511265" y="2524369"/>
              <a:ext cx="102245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Pinterest</a:t>
              </a:r>
            </a:p>
          </p:txBody>
        </p:sp>
        <p:sp>
          <p:nvSpPr>
            <p:cNvPr id="63" name="Textfeld 62">
              <a:extLst>
                <a:ext uri="{FF2B5EF4-FFF2-40B4-BE49-F238E27FC236}">
                  <a16:creationId xmlns:a16="http://schemas.microsoft.com/office/drawing/2014/main" id="{70E8B41A-5D68-4404-AEB5-C67CC7C686ED}"/>
                </a:ext>
              </a:extLst>
            </p:cNvPr>
            <p:cNvSpPr txBox="1"/>
            <p:nvPr/>
          </p:nvSpPr>
          <p:spPr>
            <a:xfrm>
              <a:off x="7522978" y="5226395"/>
              <a:ext cx="93435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Android</a:t>
              </a:r>
            </a:p>
          </p:txBody>
        </p:sp>
        <p:sp>
          <p:nvSpPr>
            <p:cNvPr id="64" name="Textfeld 63">
              <a:extLst>
                <a:ext uri="{FF2B5EF4-FFF2-40B4-BE49-F238E27FC236}">
                  <a16:creationId xmlns:a16="http://schemas.microsoft.com/office/drawing/2014/main" id="{869E09BD-2F4F-4B62-8ADF-DC732EF97496}"/>
                </a:ext>
              </a:extLst>
            </p:cNvPr>
            <p:cNvSpPr txBox="1"/>
            <p:nvPr/>
          </p:nvSpPr>
          <p:spPr>
            <a:xfrm>
              <a:off x="8524927" y="5226395"/>
              <a:ext cx="6467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b="1" dirty="0">
                  <a:solidFill>
                    <a:srgbClr val="F20C3A"/>
                  </a:solidFill>
                </a:rPr>
                <a:t>PWA</a:t>
              </a:r>
            </a:p>
          </p:txBody>
        </p:sp>
        <p:sp>
          <p:nvSpPr>
            <p:cNvPr id="65" name="Textfeld 64">
              <a:extLst>
                <a:ext uri="{FF2B5EF4-FFF2-40B4-BE49-F238E27FC236}">
                  <a16:creationId xmlns:a16="http://schemas.microsoft.com/office/drawing/2014/main" id="{5E4F4D5F-9BEC-4AE3-91A9-259D5512D85E}"/>
                </a:ext>
              </a:extLst>
            </p:cNvPr>
            <p:cNvSpPr txBox="1"/>
            <p:nvPr/>
          </p:nvSpPr>
          <p:spPr>
            <a:xfrm>
              <a:off x="4589672" y="5232004"/>
              <a:ext cx="6467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b="1" dirty="0">
                  <a:solidFill>
                    <a:srgbClr val="F20C3A"/>
                  </a:solidFill>
                </a:rPr>
                <a:t>PWA</a:t>
              </a:r>
            </a:p>
          </p:txBody>
        </p:sp>
        <p:sp>
          <p:nvSpPr>
            <p:cNvPr id="66" name="Textfeld 65">
              <a:extLst>
                <a:ext uri="{FF2B5EF4-FFF2-40B4-BE49-F238E27FC236}">
                  <a16:creationId xmlns:a16="http://schemas.microsoft.com/office/drawing/2014/main" id="{2D3A9DC7-D8B1-4EEE-902C-A2D4B1DAFEBA}"/>
                </a:ext>
              </a:extLst>
            </p:cNvPr>
            <p:cNvSpPr txBox="1"/>
            <p:nvPr/>
          </p:nvSpPr>
          <p:spPr>
            <a:xfrm>
              <a:off x="2828033" y="5226395"/>
              <a:ext cx="93435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Android</a:t>
              </a:r>
            </a:p>
          </p:txBody>
        </p:sp>
        <p:sp>
          <p:nvSpPr>
            <p:cNvPr id="67" name="Textfeld 66">
              <a:extLst>
                <a:ext uri="{FF2B5EF4-FFF2-40B4-BE49-F238E27FC236}">
                  <a16:creationId xmlns:a16="http://schemas.microsoft.com/office/drawing/2014/main" id="{202FFB76-E798-4BD2-84A3-7DC22460826B}"/>
                </a:ext>
              </a:extLst>
            </p:cNvPr>
            <p:cNvSpPr txBox="1"/>
            <p:nvPr/>
          </p:nvSpPr>
          <p:spPr>
            <a:xfrm>
              <a:off x="3812403" y="5226395"/>
              <a:ext cx="49564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dirty="0"/>
                <a:t>iOS</a:t>
              </a:r>
            </a:p>
          </p:txBody>
        </p:sp>
        <p:sp>
          <p:nvSpPr>
            <p:cNvPr id="68" name="Textfeld 67">
              <a:extLst>
                <a:ext uri="{FF2B5EF4-FFF2-40B4-BE49-F238E27FC236}">
                  <a16:creationId xmlns:a16="http://schemas.microsoft.com/office/drawing/2014/main" id="{CF037FE0-2467-45F7-95B2-69EBD4CF2EF3}"/>
                </a:ext>
              </a:extLst>
            </p:cNvPr>
            <p:cNvSpPr txBox="1"/>
            <p:nvPr/>
          </p:nvSpPr>
          <p:spPr>
            <a:xfrm>
              <a:off x="2799678" y="4806830"/>
              <a:ext cx="8114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b="1" dirty="0">
                  <a:solidFill>
                    <a:schemeClr val="bg1"/>
                  </a:solidFill>
                </a:rPr>
                <a:t>9.6MB</a:t>
              </a:r>
            </a:p>
          </p:txBody>
        </p:sp>
        <p:sp>
          <p:nvSpPr>
            <p:cNvPr id="69" name="Textfeld 68">
              <a:extLst>
                <a:ext uri="{FF2B5EF4-FFF2-40B4-BE49-F238E27FC236}">
                  <a16:creationId xmlns:a16="http://schemas.microsoft.com/office/drawing/2014/main" id="{B2A37519-3ED1-43B4-AA54-F1BE86D68AA1}"/>
                </a:ext>
              </a:extLst>
            </p:cNvPr>
            <p:cNvSpPr txBox="1"/>
            <p:nvPr/>
          </p:nvSpPr>
          <p:spPr>
            <a:xfrm>
              <a:off x="3694902" y="4790779"/>
              <a:ext cx="75052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b="1" dirty="0">
                  <a:solidFill>
                    <a:schemeClr val="bg1"/>
                  </a:solidFill>
                </a:rPr>
                <a:t>56MB</a:t>
              </a:r>
            </a:p>
          </p:txBody>
        </p:sp>
        <p:sp>
          <p:nvSpPr>
            <p:cNvPr id="70" name="Textfeld 69">
              <a:extLst>
                <a:ext uri="{FF2B5EF4-FFF2-40B4-BE49-F238E27FC236}">
                  <a16:creationId xmlns:a16="http://schemas.microsoft.com/office/drawing/2014/main" id="{846C3988-F58A-4FAF-936E-A639D440D1FF}"/>
                </a:ext>
              </a:extLst>
            </p:cNvPr>
            <p:cNvSpPr txBox="1"/>
            <p:nvPr/>
          </p:nvSpPr>
          <p:spPr>
            <a:xfrm>
              <a:off x="4489367" y="4806830"/>
              <a:ext cx="7922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b="1" dirty="0"/>
                <a:t>150KB</a:t>
              </a:r>
            </a:p>
          </p:txBody>
        </p:sp>
        <p:sp>
          <p:nvSpPr>
            <p:cNvPr id="73" name="Textfeld 72">
              <a:extLst>
                <a:ext uri="{FF2B5EF4-FFF2-40B4-BE49-F238E27FC236}">
                  <a16:creationId xmlns:a16="http://schemas.microsoft.com/office/drawing/2014/main" id="{4490A484-9386-4C0E-8025-44AC430FE627}"/>
                </a:ext>
              </a:extLst>
            </p:cNvPr>
            <p:cNvSpPr txBox="1"/>
            <p:nvPr/>
          </p:nvSpPr>
          <p:spPr>
            <a:xfrm>
              <a:off x="7635734" y="4753153"/>
              <a:ext cx="75052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b="1" dirty="0">
                  <a:solidFill>
                    <a:schemeClr val="bg1"/>
                  </a:solidFill>
                </a:rPr>
                <a:t>30MB</a:t>
              </a:r>
            </a:p>
          </p:txBody>
        </p:sp>
        <p:sp>
          <p:nvSpPr>
            <p:cNvPr id="74" name="Textfeld 73">
              <a:extLst>
                <a:ext uri="{FF2B5EF4-FFF2-40B4-BE49-F238E27FC236}">
                  <a16:creationId xmlns:a16="http://schemas.microsoft.com/office/drawing/2014/main" id="{2C3DC84B-B351-42CC-BC61-EBA82BDCF86F}"/>
                </a:ext>
              </a:extLst>
            </p:cNvPr>
            <p:cNvSpPr txBox="1"/>
            <p:nvPr/>
          </p:nvSpPr>
          <p:spPr>
            <a:xfrm>
              <a:off x="8444359" y="4753153"/>
              <a:ext cx="81144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de-DE" b="1" dirty="0"/>
                <a:t>2.8MB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94105568"/>
      </p:ext>
    </p:extLst>
  </p:cSld>
  <p:clrMapOvr>
    <a:masterClrMapping/>
  </p:clrMapOvr>
  <p:transition spd="slow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4092A84E-1133-4E62-AE9A-8D59BFDC6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E2B-F211-4D6E-88E8-513558E13DEF}" type="slidenum">
              <a:rPr lang="de-DE" smtClean="0"/>
              <a:t>10</a:t>
            </a:fld>
            <a:endParaRPr lang="de-DE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EF670B99-06FD-4A19-A1DB-110204ADE518}"/>
              </a:ext>
            </a:extLst>
          </p:cNvPr>
          <p:cNvSpPr txBox="1"/>
          <p:nvPr/>
        </p:nvSpPr>
        <p:spPr>
          <a:xfrm>
            <a:off x="244475" y="368300"/>
            <a:ext cx="39689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>
                <a:solidFill>
                  <a:srgbClr val="F20C3A"/>
                </a:solidFill>
                <a:latin typeface="+mj-lt"/>
              </a:rPr>
              <a:t>Was ist eine PWA?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1F8DCF43-A23C-4A7B-96A7-3775C6320F1E}"/>
              </a:ext>
            </a:extLst>
          </p:cNvPr>
          <p:cNvSpPr txBox="1"/>
          <p:nvPr/>
        </p:nvSpPr>
        <p:spPr>
          <a:xfrm>
            <a:off x="244475" y="1335478"/>
            <a:ext cx="942681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3200" dirty="0"/>
              <a:t>Q: </a:t>
            </a:r>
            <a:r>
              <a:rPr lang="de-DE" sz="2400" dirty="0"/>
              <a:t>Wieso brauchen wir sie </a:t>
            </a:r>
            <a:r>
              <a:rPr lang="de-DE" sz="2400" b="1" u="sng" dirty="0"/>
              <a:t>jetzt</a:t>
            </a:r>
            <a:r>
              <a:rPr lang="de-DE" sz="2400" dirty="0"/>
              <a:t>?</a:t>
            </a:r>
          </a:p>
          <a:p>
            <a:endParaRPr lang="de-DE" sz="2400" dirty="0"/>
          </a:p>
          <a:p>
            <a:r>
              <a:rPr lang="de-DE" sz="3200" dirty="0"/>
              <a:t>A: </a:t>
            </a:r>
            <a:r>
              <a:rPr lang="de-DE" sz="2400" dirty="0"/>
              <a:t>PWAs sind </a:t>
            </a:r>
            <a:r>
              <a:rPr lang="de-DE" sz="2400" b="1" dirty="0">
                <a:solidFill>
                  <a:srgbClr val="F20C3A"/>
                </a:solidFill>
              </a:rPr>
              <a:t>speichersparend</a:t>
            </a:r>
            <a:r>
              <a:rPr lang="de-DE" sz="2400" dirty="0"/>
              <a:t>, </a:t>
            </a:r>
            <a:r>
              <a:rPr lang="de-DE" sz="2400" b="1" dirty="0">
                <a:solidFill>
                  <a:srgbClr val="F20C3A"/>
                </a:solidFill>
              </a:rPr>
              <a:t>plattformübergreifend</a:t>
            </a:r>
            <a:r>
              <a:rPr lang="de-DE" sz="2400" b="1" dirty="0">
                <a:solidFill>
                  <a:srgbClr val="C00000"/>
                </a:solidFill>
              </a:rPr>
              <a:t> </a:t>
            </a:r>
            <a:r>
              <a:rPr lang="de-DE" sz="2400" dirty="0"/>
              <a:t>und</a:t>
            </a:r>
            <a:r>
              <a:rPr lang="de-DE" sz="2400" dirty="0">
                <a:solidFill>
                  <a:srgbClr val="C00000"/>
                </a:solidFill>
              </a:rPr>
              <a:t> </a:t>
            </a:r>
            <a:r>
              <a:rPr lang="de-DE" sz="2400" b="1" dirty="0">
                <a:solidFill>
                  <a:srgbClr val="F20C3A"/>
                </a:solidFill>
              </a:rPr>
              <a:t>eventbasiert</a:t>
            </a:r>
            <a:r>
              <a:rPr lang="de-DE" sz="2400" dirty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val="3846018409"/>
      </p:ext>
    </p:extLst>
  </p:cSld>
  <p:clrMapOvr>
    <a:masterClrMapping/>
  </p:clrMapOvr>
  <p:transition spd="slow">
    <p:cov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8F73277F-F4F7-4607-A417-FA83105CE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E2B-F211-4D6E-88E8-513558E13DEF}" type="slidenum">
              <a:rPr lang="de-DE" smtClean="0"/>
              <a:t>11</a:t>
            </a:fld>
            <a:endParaRPr lang="de-DE"/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CB90A2A9-24A2-461D-9A9B-6E102E27C1FF}"/>
              </a:ext>
            </a:extLst>
          </p:cNvPr>
          <p:cNvSpPr txBox="1"/>
          <p:nvPr/>
        </p:nvSpPr>
        <p:spPr>
          <a:xfrm>
            <a:off x="4028478" y="381000"/>
            <a:ext cx="41350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>
                <a:solidFill>
                  <a:srgbClr val="F20C3A"/>
                </a:solidFill>
                <a:latin typeface="+mj-lt"/>
              </a:rPr>
              <a:t>Struktur einer PWA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CFA48DE0-D6B7-4280-9FC3-4F1177D28A5D}"/>
              </a:ext>
            </a:extLst>
          </p:cNvPr>
          <p:cNvSpPr/>
          <p:nvPr/>
        </p:nvSpPr>
        <p:spPr>
          <a:xfrm>
            <a:off x="2540000" y="3148804"/>
            <a:ext cx="3556000" cy="1841500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b="1" dirty="0"/>
              <a:t>Front End</a:t>
            </a:r>
          </a:p>
          <a:p>
            <a:pPr algn="ctr"/>
            <a:r>
              <a:rPr lang="de-DE" dirty="0"/>
              <a:t>Web Applikation</a:t>
            </a:r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F8117F1F-9278-4D4A-AA23-7C4ABE7DFE71}"/>
              </a:ext>
            </a:extLst>
          </p:cNvPr>
          <p:cNvSpPr/>
          <p:nvPr/>
        </p:nvSpPr>
        <p:spPr>
          <a:xfrm>
            <a:off x="6217975" y="3148804"/>
            <a:ext cx="3556000" cy="86804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b="1" dirty="0"/>
              <a:t>PWA</a:t>
            </a:r>
          </a:p>
          <a:p>
            <a:pPr algn="ctr"/>
            <a:r>
              <a:rPr lang="de-DE" dirty="0"/>
              <a:t>Cache / Storage / </a:t>
            </a:r>
            <a:r>
              <a:rPr lang="de-DE" dirty="0" err="1"/>
              <a:t>Indexed</a:t>
            </a:r>
            <a:r>
              <a:rPr lang="de-DE" dirty="0"/>
              <a:t> DB API</a:t>
            </a:r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4F8F9CB8-C799-428F-84D0-3FCDC64CA1F2}"/>
              </a:ext>
            </a:extLst>
          </p:cNvPr>
          <p:cNvSpPr/>
          <p:nvPr/>
        </p:nvSpPr>
        <p:spPr>
          <a:xfrm>
            <a:off x="2539999" y="2178121"/>
            <a:ext cx="7233975" cy="86804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b="1" dirty="0"/>
              <a:t>Manifest</a:t>
            </a:r>
          </a:p>
          <a:p>
            <a:pPr algn="ctr"/>
            <a:r>
              <a:rPr lang="de-DE" dirty="0"/>
              <a:t>Metadaten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FD8C5407-2097-4B16-9920-7AB46DABE9C0}"/>
              </a:ext>
            </a:extLst>
          </p:cNvPr>
          <p:cNvSpPr/>
          <p:nvPr/>
        </p:nvSpPr>
        <p:spPr>
          <a:xfrm>
            <a:off x="6217975" y="4122263"/>
            <a:ext cx="3556000" cy="86804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b="1" dirty="0"/>
              <a:t>PWA</a:t>
            </a:r>
          </a:p>
          <a:p>
            <a:pPr algn="ctr"/>
            <a:r>
              <a:rPr lang="de-DE" dirty="0" err="1"/>
              <a:t>EventHandler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23802300"/>
      </p:ext>
    </p:extLst>
  </p:cSld>
  <p:clrMapOvr>
    <a:masterClrMapping/>
  </p:clrMapOvr>
  <p:transition spd="slow">
    <p:cov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5E6F853F-2EEA-4D06-8941-E4B5351C1E61}"/>
              </a:ext>
            </a:extLst>
          </p:cNvPr>
          <p:cNvSpPr txBox="1"/>
          <p:nvPr/>
        </p:nvSpPr>
        <p:spPr>
          <a:xfrm>
            <a:off x="4747009" y="3075057"/>
            <a:ext cx="26979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4000" dirty="0">
                <a:solidFill>
                  <a:srgbClr val="F20C3A"/>
                </a:solidFill>
                <a:latin typeface="+mj-lt"/>
              </a:rPr>
              <a:t>Live Coding!</a:t>
            </a: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A64A35B-8C10-4A5F-959B-B1B58AECD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E2B-F211-4D6E-88E8-513558E13DEF}" type="slidenum">
              <a:rPr lang="de-DE" smtClean="0"/>
              <a:t>12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72925629"/>
      </p:ext>
    </p:extLst>
  </p:cSld>
  <p:clrMapOvr>
    <a:masterClrMapping/>
  </p:clrMapOvr>
  <p:transition spd="slow">
    <p:cove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>
            <a:extLst>
              <a:ext uri="{FF2B5EF4-FFF2-40B4-BE49-F238E27FC236}">
                <a16:creationId xmlns:a16="http://schemas.microsoft.com/office/drawing/2014/main" id="{4B5EFD35-5331-4DFB-86AF-BA8E3964C068}"/>
              </a:ext>
            </a:extLst>
          </p:cNvPr>
          <p:cNvSpPr/>
          <p:nvPr/>
        </p:nvSpPr>
        <p:spPr>
          <a:xfrm>
            <a:off x="7058024" y="0"/>
            <a:ext cx="5133975" cy="6858000"/>
          </a:xfrm>
          <a:prstGeom prst="rect">
            <a:avLst/>
          </a:prstGeom>
          <a:solidFill>
            <a:srgbClr val="F20C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rgbClr val="F20C3A"/>
              </a:solidFill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69B2E25-381E-410A-AE6F-D69A51F8E9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2166" y="2905868"/>
            <a:ext cx="6402009" cy="646331"/>
          </a:xfrm>
        </p:spPr>
        <p:txBody>
          <a:bodyPr wrap="square">
            <a:spAutoFit/>
          </a:bodyPr>
          <a:lstStyle/>
          <a:p>
            <a:pPr algn="l"/>
            <a:r>
              <a:rPr lang="de-DE" sz="4000" dirty="0">
                <a:solidFill>
                  <a:schemeClr val="tx2">
                    <a:lumMod val="50000"/>
                  </a:schemeClr>
                </a:solidFill>
              </a:rPr>
              <a:t>Vielen Dank!</a:t>
            </a:r>
            <a:endParaRPr lang="en-US" sz="40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0816222B-C379-497C-9936-1341CAC883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2166" y="3666377"/>
            <a:ext cx="6402008" cy="369332"/>
          </a:xfrm>
        </p:spPr>
        <p:txBody>
          <a:bodyPr wrap="square">
            <a:spAutoFit/>
          </a:bodyPr>
          <a:lstStyle/>
          <a:p>
            <a:pPr algn="l"/>
            <a:r>
              <a:rPr lang="en-US" sz="2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https://github.com/itshoro/PWA_Demo_PiAndMore</a:t>
            </a:r>
          </a:p>
        </p:txBody>
      </p:sp>
      <p:grpSp>
        <p:nvGrpSpPr>
          <p:cNvPr id="9" name="Eyecatcher">
            <a:extLst>
              <a:ext uri="{FF2B5EF4-FFF2-40B4-BE49-F238E27FC236}">
                <a16:creationId xmlns:a16="http://schemas.microsoft.com/office/drawing/2014/main" id="{C0061307-E8B7-4DA7-9C52-940E36B44917}"/>
              </a:ext>
            </a:extLst>
          </p:cNvPr>
          <p:cNvGrpSpPr/>
          <p:nvPr/>
        </p:nvGrpSpPr>
        <p:grpSpPr>
          <a:xfrm>
            <a:off x="7796212" y="2224087"/>
            <a:ext cx="3552825" cy="2409825"/>
            <a:chOff x="4276834" y="553959"/>
            <a:chExt cx="3552825" cy="2409825"/>
          </a:xfrm>
        </p:grpSpPr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43E6C738-9620-4D20-B4B8-C41063D39DC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4657834" y="553959"/>
              <a:ext cx="3171825" cy="2209800"/>
            </a:xfrm>
            <a:prstGeom prst="rect">
              <a:avLst/>
            </a:prstGeom>
          </p:spPr>
        </p:pic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86227A8F-8202-464D-BA73-472046C4C6F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4276834" y="1611234"/>
              <a:ext cx="762000" cy="1352550"/>
            </a:xfrm>
            <a:prstGeom prst="rect">
              <a:avLst/>
            </a:prstGeom>
          </p:spPr>
        </p:pic>
      </p:grpSp>
      <p:sp>
        <p:nvSpPr>
          <p:cNvPr id="15" name="Foliennummernplatzhalter 14">
            <a:extLst>
              <a:ext uri="{FF2B5EF4-FFF2-40B4-BE49-F238E27FC236}">
                <a16:creationId xmlns:a16="http://schemas.microsoft.com/office/drawing/2014/main" id="{021D2E94-A277-483F-B73A-0825E834C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84E2B-F211-4D6E-88E8-513558E13DEF}" type="slidenum">
              <a:rPr lang="de-DE" smtClean="0">
                <a:solidFill>
                  <a:schemeClr val="bg1"/>
                </a:solidFill>
              </a:rPr>
              <a:t>13</a:t>
            </a:fld>
            <a:endParaRPr lang="de-DE" dirty="0">
              <a:solidFill>
                <a:schemeClr val="bg1"/>
              </a:solidFill>
            </a:endParaRPr>
          </a:p>
        </p:txBody>
      </p:sp>
      <p:grpSp>
        <p:nvGrpSpPr>
          <p:cNvPr id="16" name="Social">
            <a:extLst>
              <a:ext uri="{FF2B5EF4-FFF2-40B4-BE49-F238E27FC236}">
                <a16:creationId xmlns:a16="http://schemas.microsoft.com/office/drawing/2014/main" id="{AA78413A-F6D2-4F3D-8766-67503EDB2633}"/>
              </a:ext>
            </a:extLst>
          </p:cNvPr>
          <p:cNvGrpSpPr/>
          <p:nvPr/>
        </p:nvGrpSpPr>
        <p:grpSpPr>
          <a:xfrm>
            <a:off x="332166" y="6169580"/>
            <a:ext cx="4966095" cy="369332"/>
            <a:chOff x="3535893" y="5934709"/>
            <a:chExt cx="4966095" cy="369332"/>
          </a:xfrm>
        </p:grpSpPr>
        <p:pic>
          <p:nvPicPr>
            <p:cNvPr id="17" name="Grafik 16">
              <a:extLst>
                <a:ext uri="{FF2B5EF4-FFF2-40B4-BE49-F238E27FC236}">
                  <a16:creationId xmlns:a16="http://schemas.microsoft.com/office/drawing/2014/main" id="{E861D0DB-41DF-4ED6-9EB7-B6868F2DAAA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3535893" y="6001186"/>
              <a:ext cx="244574" cy="244572"/>
            </a:xfrm>
            <a:prstGeom prst="rect">
              <a:avLst/>
            </a:prstGeom>
          </p:spPr>
        </p:pic>
        <p:sp>
          <p:nvSpPr>
            <p:cNvPr id="18" name="Textfeld 17">
              <a:extLst>
                <a:ext uri="{FF2B5EF4-FFF2-40B4-BE49-F238E27FC236}">
                  <a16:creationId xmlns:a16="http://schemas.microsoft.com/office/drawing/2014/main" id="{50E5D443-D83C-4EA9-A97C-57608947A90B}"/>
                </a:ext>
              </a:extLst>
            </p:cNvPr>
            <p:cNvSpPr txBox="1"/>
            <p:nvPr/>
          </p:nvSpPr>
          <p:spPr>
            <a:xfrm>
              <a:off x="3780467" y="5934709"/>
              <a:ext cx="146091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timnelke.com</a:t>
              </a:r>
            </a:p>
          </p:txBody>
        </p:sp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58520B58-C057-409C-A9B3-6E93A8594DF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7419097" y="5999449"/>
              <a:ext cx="245938" cy="239852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0071FCF6-E472-4EC3-B7EC-17282F2AD9D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5684509" y="5999857"/>
              <a:ext cx="257064" cy="257064"/>
            </a:xfrm>
            <a:prstGeom prst="rect">
              <a:avLst/>
            </a:prstGeom>
          </p:spPr>
        </p:pic>
        <p:sp>
          <p:nvSpPr>
            <p:cNvPr id="22" name="Textfeld 21">
              <a:extLst>
                <a:ext uri="{FF2B5EF4-FFF2-40B4-BE49-F238E27FC236}">
                  <a16:creationId xmlns:a16="http://schemas.microsoft.com/office/drawing/2014/main" id="{C37759AF-43C8-4698-B808-E7972CA41B98}"/>
                </a:ext>
              </a:extLst>
            </p:cNvPr>
            <p:cNvSpPr txBox="1"/>
            <p:nvPr/>
          </p:nvSpPr>
          <p:spPr>
            <a:xfrm>
              <a:off x="5926717" y="5934709"/>
              <a:ext cx="10529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@itshoro</a:t>
              </a:r>
            </a:p>
          </p:txBody>
        </p:sp>
        <p:sp>
          <p:nvSpPr>
            <p:cNvPr id="23" name="Textfeld 22">
              <a:extLst>
                <a:ext uri="{FF2B5EF4-FFF2-40B4-BE49-F238E27FC236}">
                  <a16:creationId xmlns:a16="http://schemas.microsoft.com/office/drawing/2014/main" id="{84D2634E-4B4A-4026-A8A8-962DC3BCDE57}"/>
                </a:ext>
              </a:extLst>
            </p:cNvPr>
            <p:cNvSpPr txBox="1"/>
            <p:nvPr/>
          </p:nvSpPr>
          <p:spPr>
            <a:xfrm>
              <a:off x="7655794" y="5934709"/>
              <a:ext cx="8461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itshoro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59041328"/>
      </p:ext>
    </p:extLst>
  </p:cSld>
  <p:clrMapOvr>
    <a:masterClrMapping/>
  </p:clrMapOvr>
  <p:transition spd="slow">
    <p:cover/>
  </p:transition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321</Words>
  <Application>Microsoft Office PowerPoint</Application>
  <PresentationFormat>Breitbild</PresentationFormat>
  <Paragraphs>84</Paragraphs>
  <Slides>13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Office</vt:lpstr>
      <vt:lpstr>Eine Einführung in die Progressive Web Application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Vielen Dank!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 Introduction to Progressive Web Applications</dc:title>
  <dc:creator>Tim Nelke</dc:creator>
  <cp:lastModifiedBy>Tim Nelke</cp:lastModifiedBy>
  <cp:revision>30</cp:revision>
  <dcterms:created xsi:type="dcterms:W3CDTF">2019-02-11T18:31:53Z</dcterms:created>
  <dcterms:modified xsi:type="dcterms:W3CDTF">2019-04-06T07:56:51Z</dcterms:modified>
</cp:coreProperties>
</file>