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28" r:id="rId1"/>
  </p:sldMasterIdLst>
  <p:notesMasterIdLst>
    <p:notesMasterId r:id="rId47"/>
  </p:notesMasterIdLst>
  <p:sldIdLst>
    <p:sldId id="256" r:id="rId2"/>
    <p:sldId id="257" r:id="rId3"/>
    <p:sldId id="284" r:id="rId4"/>
    <p:sldId id="262" r:id="rId5"/>
    <p:sldId id="292" r:id="rId6"/>
    <p:sldId id="263" r:id="rId7"/>
    <p:sldId id="318" r:id="rId8"/>
    <p:sldId id="295" r:id="rId9"/>
    <p:sldId id="285" r:id="rId10"/>
    <p:sldId id="296" r:id="rId11"/>
    <p:sldId id="283" r:id="rId12"/>
    <p:sldId id="293" r:id="rId13"/>
    <p:sldId id="282" r:id="rId14"/>
    <p:sldId id="277" r:id="rId15"/>
    <p:sldId id="265" r:id="rId16"/>
    <p:sldId id="266" r:id="rId17"/>
    <p:sldId id="309" r:id="rId18"/>
    <p:sldId id="267" r:id="rId19"/>
    <p:sldId id="303" r:id="rId20"/>
    <p:sldId id="305" r:id="rId21"/>
    <p:sldId id="310" r:id="rId22"/>
    <p:sldId id="320" r:id="rId23"/>
    <p:sldId id="306" r:id="rId24"/>
    <p:sldId id="307" r:id="rId25"/>
    <p:sldId id="308" r:id="rId26"/>
    <p:sldId id="322" r:id="rId27"/>
    <p:sldId id="319" r:id="rId28"/>
    <p:sldId id="298" r:id="rId29"/>
    <p:sldId id="286" r:id="rId30"/>
    <p:sldId id="317" r:id="rId31"/>
    <p:sldId id="304" r:id="rId32"/>
    <p:sldId id="299" r:id="rId33"/>
    <p:sldId id="300" r:id="rId34"/>
    <p:sldId id="301" r:id="rId35"/>
    <p:sldId id="275" r:id="rId36"/>
    <p:sldId id="313" r:id="rId37"/>
    <p:sldId id="323" r:id="rId38"/>
    <p:sldId id="314" r:id="rId39"/>
    <p:sldId id="321" r:id="rId40"/>
    <p:sldId id="279" r:id="rId41"/>
    <p:sldId id="270" r:id="rId42"/>
    <p:sldId id="315" r:id="rId43"/>
    <p:sldId id="312" r:id="rId44"/>
    <p:sldId id="278" r:id="rId45"/>
    <p:sldId id="302" r:id="rId46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9900"/>
    <a:srgbClr val="339933"/>
    <a:srgbClr val="FF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Keine Formatvorlage, Tabellenraster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E9639D4-E3E2-4D34-9284-5A2195B3D0D7}" styleName="Helle Formatvorlag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5A111915-BE36-4E01-A7E5-04B1672EAD32}" styleName="Helle Formatvorlage 2 - Akz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2D5ABB26-0587-4C30-8999-92F81FD0307C}" styleName="Keine Formatvorlage, kein Raster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41" autoAdjust="0"/>
    <p:restoredTop sz="94660"/>
  </p:normalViewPr>
  <p:slideViewPr>
    <p:cSldViewPr>
      <p:cViewPr varScale="1">
        <p:scale>
          <a:sx n="51" d="100"/>
          <a:sy n="51" d="100"/>
        </p:scale>
        <p:origin x="446" y="5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0" cy="720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400" b="1" i="0" u="none" strike="noStrike" kern="1200" cap="none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r>
              <a:rPr lang="en-US" cap="none" dirty="0" err="1" smtClean="0"/>
              <a:t>Daten</a:t>
            </a:r>
            <a:r>
              <a:rPr lang="en-US" cap="none" dirty="0" smtClean="0"/>
              <a:t>-Split</a:t>
            </a:r>
            <a:endParaRPr lang="en-US" cap="none" dirty="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1" i="0" u="none" strike="noStrike" kern="1200" cap="none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de-DE"/>
        </a:p>
      </c:txPr>
    </c:title>
    <c:autoTitleDeleted val="0"/>
    <c:view3D>
      <c:rotX val="5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Tabelle1!$B$1</c:f>
              <c:strCache>
                <c:ptCount val="1"/>
                <c:pt idx="0">
                  <c:v>Anteil</c:v>
                </c:pt>
              </c:strCache>
            </c:strRef>
          </c:tx>
          <c:dPt>
            <c:idx val="0"/>
            <c:bubble3D val="0"/>
            <c:spPr>
              <a:solidFill>
                <a:schemeClr val="accent2">
                  <a:alpha val="90000"/>
                </a:schemeClr>
              </a:solidFill>
              <a:ln w="19050">
                <a:solidFill>
                  <a:schemeClr val="accent2">
                    <a:lumMod val="75000"/>
                  </a:schemeClr>
                </a:solidFill>
              </a:ln>
              <a:effectLst>
                <a:innerShdw blurRad="114300">
                  <a:schemeClr val="accent2">
                    <a:lumMod val="75000"/>
                  </a:schemeClr>
                </a:innerShdw>
              </a:effectLst>
              <a:scene3d>
                <a:camera prst="orthographicFront"/>
                <a:lightRig rig="threePt" dir="t"/>
              </a:scene3d>
              <a:sp3d contourW="19050" prstMaterial="flat">
                <a:contourClr>
                  <a:schemeClr val="accent2">
                    <a:lumMod val="75000"/>
                  </a:schemeClr>
                </a:contourClr>
              </a:sp3d>
            </c:spPr>
          </c:dPt>
          <c:dPt>
            <c:idx val="1"/>
            <c:bubble3D val="0"/>
            <c:spPr>
              <a:solidFill>
                <a:schemeClr val="accent4">
                  <a:alpha val="90000"/>
                </a:schemeClr>
              </a:solidFill>
              <a:ln w="19050">
                <a:solidFill>
                  <a:schemeClr val="accent4">
                    <a:lumMod val="75000"/>
                  </a:schemeClr>
                </a:solidFill>
              </a:ln>
              <a:effectLst>
                <a:innerShdw blurRad="114300">
                  <a:schemeClr val="accent4">
                    <a:lumMod val="75000"/>
                  </a:schemeClr>
                </a:innerShdw>
              </a:effectLst>
              <a:scene3d>
                <a:camera prst="orthographicFront"/>
                <a:lightRig rig="threePt" dir="t"/>
              </a:scene3d>
              <a:sp3d contourW="19050" prstMaterial="flat">
                <a:contourClr>
                  <a:schemeClr val="accent4">
                    <a:lumMod val="75000"/>
                  </a:schemeClr>
                </a:contourClr>
              </a:sp3d>
            </c:spPr>
          </c:dPt>
          <c:dLbls>
            <c:dLbl>
              <c:idx val="0"/>
              <c:spPr>
                <a:solidFill>
                  <a:schemeClr val="lt1">
                    <a:alpha val="90000"/>
                  </a:schemeClr>
                </a:solidFill>
                <a:ln w="12700" cap="flat" cmpd="sng" algn="ctr">
                  <a:solidFill>
                    <a:schemeClr val="accent2"/>
                  </a:solidFill>
                  <a:round/>
                </a:ln>
                <a:effectLst>
                  <a:outerShdw blurRad="50800" dist="38100" dir="2700000" algn="tl" rotWithShape="0">
                    <a:schemeClr val="accent2">
                      <a:lumMod val="75000"/>
                      <a:alpha val="40000"/>
                    </a:schemeClr>
                  </a:outerShdw>
                </a:effectLst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2000" b="0" i="0" u="none" strike="noStrike" kern="1200" baseline="0">
                      <a:solidFill>
                        <a:schemeClr val="tx2"/>
                      </a:solidFill>
                      <a:effectLst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dLblPos val="inEnd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spPr>
                <a:solidFill>
                  <a:schemeClr val="lt1">
                    <a:alpha val="90000"/>
                  </a:schemeClr>
                </a:solidFill>
                <a:ln w="12700" cap="flat" cmpd="sng" algn="ctr">
                  <a:solidFill>
                    <a:schemeClr val="accent4"/>
                  </a:solidFill>
                  <a:round/>
                </a:ln>
                <a:effectLst>
                  <a:outerShdw blurRad="50800" dist="38100" dir="2700000" algn="tl" rotWithShape="0">
                    <a:schemeClr val="accent4">
                      <a:lumMod val="75000"/>
                      <a:alpha val="40000"/>
                    </a:schemeClr>
                  </a:outerShdw>
                </a:effectLst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2000" b="0" i="0" u="none" strike="noStrike" kern="1200" baseline="0">
                      <a:solidFill>
                        <a:schemeClr val="tx2"/>
                      </a:solidFill>
                      <a:effectLst/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defRPr>
                  </a:pPr>
                  <a:endParaRPr lang="de-DE"/>
                </a:p>
              </c:txPr>
              <c:dLblPos val="inEnd"/>
              <c:showLegendKey val="0"/>
              <c:showVal val="0"/>
              <c:showCatName val="1"/>
              <c:showSerName val="0"/>
              <c:showPercent val="1"/>
              <c:showBubbleSize val="0"/>
            </c:dLbl>
            <c:spPr>
              <a:solidFill>
                <a:prstClr val="white">
                  <a:alpha val="90000"/>
                </a:prstClr>
              </a:solidFill>
              <a:ln w="12700" cap="flat" cmpd="sng" algn="ctr">
                <a:solidFill>
                  <a:srgbClr val="FAA93A"/>
                </a:solidFill>
                <a:round/>
              </a:ln>
              <a:effectLst>
                <a:outerShdw blurRad="50800" dist="38100" dir="2700000" algn="tl" rotWithShape="0">
                  <a:srgbClr val="FAA93A">
                    <a:lumMod val="75000"/>
                    <a:alpha val="40000"/>
                  </a:srgbClr>
                </a:outerShdw>
              </a:effectLst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tx2"/>
                    </a:solidFill>
                    <a:effectLst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de-DE"/>
              </a:p>
            </c:txPr>
            <c:dLblPos val="in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tx1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Tabelle1!$A$2:$A$3</c:f>
              <c:strCache>
                <c:ptCount val="2"/>
                <c:pt idx="0">
                  <c:v>Training</c:v>
                </c:pt>
                <c:pt idx="1">
                  <c:v>Test</c:v>
                </c:pt>
              </c:strCache>
            </c:strRef>
          </c:cat>
          <c:val>
            <c:numRef>
              <c:f>Tabelle1!$B$2:$B$3</c:f>
              <c:numCache>
                <c:formatCode>General</c:formatCode>
                <c:ptCount val="2"/>
                <c:pt idx="0">
                  <c:v>70</c:v>
                </c:pt>
                <c:pt idx="1">
                  <c:v>30</c:v>
                </c:pt>
              </c:numCache>
            </c:numRef>
          </c:val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2000">
          <a:latin typeface="Arial" panose="020B0604020202020204" pitchFamily="34" charset="0"/>
          <a:cs typeface="Arial" panose="020B0604020202020204" pitchFamily="34" charset="0"/>
        </a:defRPr>
      </a:pPr>
      <a:endParaRPr lang="de-DE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3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587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>
      <cs:styleClr val="auto"/>
    </cs:lnRef>
    <cs:fillRef idx="0"/>
    <cs:effectRef idx="0">
      <cs:styleClr val="auto"/>
    </cs:effectRef>
    <cs:fontRef idx="minor">
      <cs:styleClr val="auto"/>
    </cs:fontRef>
    <cs:spPr>
      <a:solidFill>
        <a:schemeClr val="lt1">
          <a:alpha val="90000"/>
        </a:schemeClr>
      </a:solidFill>
      <a:ln w="12700" cap="flat" cmpd="sng" algn="ctr">
        <a:solidFill>
          <a:schemeClr val="phClr"/>
        </a:solidFill>
        <a:round/>
      </a:ln>
      <a:effectLst>
        <a:outerShdw blurRad="50800" dist="38100" dir="2700000" algn="tl" rotWithShape="0">
          <a:schemeClr val="phClr">
            <a:lumMod val="75000"/>
            <a:alpha val="40000"/>
          </a:schemeClr>
        </a:outerShdw>
      </a:effectLst>
    </cs:spPr>
    <cs:defRPr sz="1330" b="0" i="0" u="none" strike="noStrike" kern="1200" baseline="0">
      <a:effectLst/>
    </cs:defRPr>
    <cs:bodyPr rot="0" spcFirstLastPara="1" vertOverflow="clip" horzOverflow="clip" vert="horz" wrap="square" lIns="38100" tIns="19050" rIns="38100" bIns="19050" anchor="ctr" anchorCtr="1">
      <a:spAutoFit/>
    </cs:bodyPr>
  </cs:dataLabel>
  <cs:dataLabelCallout>
    <cs:lnRef idx="0">
      <cs:styleClr val="auto"/>
    </cs:lnRef>
    <cs:fillRef idx="0"/>
    <cs:effectRef idx="0">
      <cs:styleClr val="auto"/>
    </cs:effectRef>
    <cs:fontRef idx="minor">
      <cs:styleClr val="auto"/>
    </cs:fontRef>
    <cs:spPr>
      <a:solidFill>
        <a:schemeClr val="lt1">
          <a:alpha val="90000"/>
        </a:schemeClr>
      </a:solidFill>
      <a:ln w="12700" cap="flat" cmpd="sng" algn="ctr">
        <a:solidFill>
          <a:schemeClr val="phClr"/>
        </a:solidFill>
        <a:round/>
      </a:ln>
      <a:effectLst>
        <a:outerShdw blurRad="50800" dist="38100" dir="2700000" algn="tl" rotWithShape="0">
          <a:schemeClr val="phClr">
            <a:lumMod val="75000"/>
            <a:alpha val="40000"/>
          </a:schemeClr>
        </a:outerShdw>
      </a:effectLst>
    </cs:spPr>
    <cs:defRPr sz="1330" b="0" i="0" u="none" strike="noStrike" kern="1200" baseline="0">
      <a:effectLst/>
    </cs:defRPr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>
          <a:alpha val="70000"/>
        </a:schemeClr>
      </a:solidFill>
    </cs:spPr>
  </cs:dataPoint>
  <cs:dataPoint3D>
    <cs:lnRef idx="0">
      <cs:styleClr val="auto"/>
    </cs:lnRef>
    <cs:fillRef idx="0">
      <cs:styleClr val="auto"/>
    </cs:fillRef>
    <cs:effectRef idx="0">
      <cs:styleClr val="auto"/>
    </cs:effectRef>
    <cs:fontRef idx="minor">
      <a:schemeClr val="tx1"/>
    </cs:fontRef>
    <cs:spPr>
      <a:solidFill>
        <a:schemeClr val="phClr">
          <a:alpha val="90000"/>
        </a:schemeClr>
      </a:solidFill>
      <a:ln w="19050">
        <a:solidFill>
          <a:schemeClr val="phClr">
            <a:lumMod val="75000"/>
          </a:schemeClr>
        </a:solidFill>
      </a:ln>
      <a:effectLst>
        <a:innerShdw blurRad="114300">
          <a:schemeClr val="phClr">
            <a:lumMod val="75000"/>
          </a:schemeClr>
        </a:innerShdw>
      </a:effectLst>
      <a:scene3d>
        <a:camera prst="orthographicFront"/>
        <a:lightRig rig="threePt" dir="t"/>
      </a:scene3d>
      <a:sp3d contourW="19050" prstMaterial="flat">
        <a:contourClr>
          <a:schemeClr val="accent4">
            <a:lumMod val="75000"/>
          </a:schemeClr>
        </a:contourClr>
      </a:sp3d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587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 spc="20" baseline="0"/>
  </cs:valueAxis>
  <cs:wall>
    <cs:lnRef idx="0"/>
    <cs:fillRef idx="0"/>
    <cs:effectRef idx="0"/>
    <cs:fontRef idx="minor">
      <a:schemeClr val="dk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BD37179-41BD-4048-852C-D74DC76D1C24}" type="doc">
      <dgm:prSet loTypeId="urn:microsoft.com/office/officeart/2005/8/layout/hChevron3" loCatId="process" qsTypeId="urn:microsoft.com/office/officeart/2005/8/quickstyle/simple2" qsCatId="simple" csTypeId="urn:microsoft.com/office/officeart/2005/8/colors/colorful5" csCatId="colorful" phldr="1"/>
      <dgm:spPr/>
    </dgm:pt>
    <dgm:pt modelId="{E5FDF8AC-A8F4-447A-9923-685FE744F803}">
      <dgm:prSet phldrT="[Text]"/>
      <dgm:spPr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de-DE" dirty="0" smtClean="0"/>
            <a:t>Spiel</a:t>
          </a:r>
          <a:endParaRPr lang="de-DE" dirty="0"/>
        </a:p>
      </dgm:t>
    </dgm:pt>
    <dgm:pt modelId="{153B285B-B2B4-428D-8E6D-58B4D058B6C4}" type="parTrans" cxnId="{FE850867-E1D9-4F79-BEDB-31755CA89A72}">
      <dgm:prSet/>
      <dgm:spPr/>
      <dgm:t>
        <a:bodyPr/>
        <a:lstStyle/>
        <a:p>
          <a:endParaRPr lang="de-DE"/>
        </a:p>
      </dgm:t>
    </dgm:pt>
    <dgm:pt modelId="{F7BC9CBE-329F-4A54-8C88-EE61809ED5E6}" type="sibTrans" cxnId="{FE850867-E1D9-4F79-BEDB-31755CA89A72}">
      <dgm:prSet/>
      <dgm:spPr/>
      <dgm:t>
        <a:bodyPr/>
        <a:lstStyle/>
        <a:p>
          <a:endParaRPr lang="de-DE"/>
        </a:p>
      </dgm:t>
    </dgm:pt>
    <dgm:pt modelId="{7A7EFB56-7FE2-41EE-A21D-40913A32A24E}">
      <dgm:prSet phldrT="[Text]"/>
      <dgm:spPr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de-DE" dirty="0" smtClean="0"/>
            <a:t>Modell</a:t>
          </a:r>
          <a:endParaRPr lang="de-DE" dirty="0"/>
        </a:p>
      </dgm:t>
    </dgm:pt>
    <dgm:pt modelId="{D02F1C88-8AA9-4889-8C25-642EEAF9AA5D}" type="parTrans" cxnId="{130498B5-1846-4244-941F-F0DD2963D469}">
      <dgm:prSet/>
      <dgm:spPr/>
      <dgm:t>
        <a:bodyPr/>
        <a:lstStyle/>
        <a:p>
          <a:endParaRPr lang="de-DE"/>
        </a:p>
      </dgm:t>
    </dgm:pt>
    <dgm:pt modelId="{970AD82D-5277-4CD4-983D-D57F11110056}" type="sibTrans" cxnId="{130498B5-1846-4244-941F-F0DD2963D469}">
      <dgm:prSet/>
      <dgm:spPr/>
      <dgm:t>
        <a:bodyPr/>
        <a:lstStyle/>
        <a:p>
          <a:endParaRPr lang="de-DE"/>
        </a:p>
      </dgm:t>
    </dgm:pt>
    <dgm:pt modelId="{367555E9-5D52-4533-969E-507CC15BFA2B}">
      <dgm:prSet phldrT="[Text]"/>
      <dgm:spPr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de-DE" dirty="0" smtClean="0"/>
            <a:t>Evaluierung</a:t>
          </a:r>
          <a:endParaRPr lang="de-DE" dirty="0"/>
        </a:p>
      </dgm:t>
    </dgm:pt>
    <dgm:pt modelId="{58CC297A-49E1-420F-870C-7FF26100DB83}" type="parTrans" cxnId="{C4B80FE2-D384-40DC-B593-3F7518F2E9FE}">
      <dgm:prSet/>
      <dgm:spPr/>
      <dgm:t>
        <a:bodyPr/>
        <a:lstStyle/>
        <a:p>
          <a:endParaRPr lang="de-DE"/>
        </a:p>
      </dgm:t>
    </dgm:pt>
    <dgm:pt modelId="{1079BE7E-E975-4BB9-84EC-FA8E8858A32F}" type="sibTrans" cxnId="{C4B80FE2-D384-40DC-B593-3F7518F2E9FE}">
      <dgm:prSet/>
      <dgm:spPr/>
      <dgm:t>
        <a:bodyPr/>
        <a:lstStyle/>
        <a:p>
          <a:endParaRPr lang="de-DE"/>
        </a:p>
      </dgm:t>
    </dgm:pt>
    <dgm:pt modelId="{16B033EC-7BD4-4A1E-A6EC-CF6A4E06F0C9}">
      <dgm:prSet phldrT="[Text]"/>
      <dgm:spPr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de-DE" dirty="0" smtClean="0"/>
            <a:t>Training</a:t>
          </a:r>
          <a:endParaRPr lang="de-DE" dirty="0"/>
        </a:p>
      </dgm:t>
    </dgm:pt>
    <dgm:pt modelId="{45DDFC22-0C02-48E4-BEAE-694284A867ED}" type="parTrans" cxnId="{E850EB5A-00C6-4050-BBAE-302499AC7F52}">
      <dgm:prSet/>
      <dgm:spPr/>
      <dgm:t>
        <a:bodyPr/>
        <a:lstStyle/>
        <a:p>
          <a:endParaRPr lang="de-DE"/>
        </a:p>
      </dgm:t>
    </dgm:pt>
    <dgm:pt modelId="{A6AC35B3-6A22-41CE-BFBE-3E236F16191F}" type="sibTrans" cxnId="{E850EB5A-00C6-4050-BBAE-302499AC7F52}">
      <dgm:prSet/>
      <dgm:spPr/>
      <dgm:t>
        <a:bodyPr/>
        <a:lstStyle/>
        <a:p>
          <a:endParaRPr lang="de-DE"/>
        </a:p>
      </dgm:t>
    </dgm:pt>
    <dgm:pt modelId="{162D04C9-5283-46B4-BAF9-0D30298AF6C5}" type="pres">
      <dgm:prSet presAssocID="{6BD37179-41BD-4048-852C-D74DC76D1C24}" presName="Name0" presStyleCnt="0">
        <dgm:presLayoutVars>
          <dgm:dir/>
          <dgm:resizeHandles val="exact"/>
        </dgm:presLayoutVars>
      </dgm:prSet>
      <dgm:spPr/>
    </dgm:pt>
    <dgm:pt modelId="{31AF8221-52F3-4CB1-9087-0EF5DC3CCCC2}" type="pres">
      <dgm:prSet presAssocID="{E5FDF8AC-A8F4-447A-9923-685FE744F803}" presName="parTxOnly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3220A351-8A19-49E7-B1CB-78194EDE9214}" type="pres">
      <dgm:prSet presAssocID="{F7BC9CBE-329F-4A54-8C88-EE61809ED5E6}" presName="parSpace" presStyleCnt="0"/>
      <dgm:spPr/>
    </dgm:pt>
    <dgm:pt modelId="{A80805AD-E165-4FC1-A18C-57C24FDA111E}" type="pres">
      <dgm:prSet presAssocID="{16B033EC-7BD4-4A1E-A6EC-CF6A4E06F0C9}" presName="parTxOnly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B78CC973-F232-4551-B1DE-7C597B9400B3}" type="pres">
      <dgm:prSet presAssocID="{A6AC35B3-6A22-41CE-BFBE-3E236F16191F}" presName="parSpace" presStyleCnt="0"/>
      <dgm:spPr/>
    </dgm:pt>
    <dgm:pt modelId="{0C4279EB-6AFD-4675-A678-129CFEAA2483}" type="pres">
      <dgm:prSet presAssocID="{7A7EFB56-7FE2-41EE-A21D-40913A32A24E}" presName="parTxOnly" presStyleLbl="node1" presStyleIdx="2" presStyleCnt="4" custLinFactNeighborX="-272" custLinFactNeighborY="-45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2585EF9C-4FA1-4193-9A8F-5A69C6569B01}" type="pres">
      <dgm:prSet presAssocID="{970AD82D-5277-4CD4-983D-D57F11110056}" presName="parSpace" presStyleCnt="0"/>
      <dgm:spPr/>
    </dgm:pt>
    <dgm:pt modelId="{92734201-2B3C-4202-A542-0F3BD252E4B1}" type="pres">
      <dgm:prSet presAssocID="{367555E9-5D52-4533-969E-507CC15BFA2B}" presName="parTxOnly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</dgm:ptLst>
  <dgm:cxnLst>
    <dgm:cxn modelId="{FE850867-E1D9-4F79-BEDB-31755CA89A72}" srcId="{6BD37179-41BD-4048-852C-D74DC76D1C24}" destId="{E5FDF8AC-A8F4-447A-9923-685FE744F803}" srcOrd="0" destOrd="0" parTransId="{153B285B-B2B4-428D-8E6D-58B4D058B6C4}" sibTransId="{F7BC9CBE-329F-4A54-8C88-EE61809ED5E6}"/>
    <dgm:cxn modelId="{F1E08D75-12B5-40D1-933B-D7C938B30480}" type="presOf" srcId="{6BD37179-41BD-4048-852C-D74DC76D1C24}" destId="{162D04C9-5283-46B4-BAF9-0D30298AF6C5}" srcOrd="0" destOrd="0" presId="urn:microsoft.com/office/officeart/2005/8/layout/hChevron3"/>
    <dgm:cxn modelId="{C4B80FE2-D384-40DC-B593-3F7518F2E9FE}" srcId="{6BD37179-41BD-4048-852C-D74DC76D1C24}" destId="{367555E9-5D52-4533-969E-507CC15BFA2B}" srcOrd="3" destOrd="0" parTransId="{58CC297A-49E1-420F-870C-7FF26100DB83}" sibTransId="{1079BE7E-E975-4BB9-84EC-FA8E8858A32F}"/>
    <dgm:cxn modelId="{E850EB5A-00C6-4050-BBAE-302499AC7F52}" srcId="{6BD37179-41BD-4048-852C-D74DC76D1C24}" destId="{16B033EC-7BD4-4A1E-A6EC-CF6A4E06F0C9}" srcOrd="1" destOrd="0" parTransId="{45DDFC22-0C02-48E4-BEAE-694284A867ED}" sibTransId="{A6AC35B3-6A22-41CE-BFBE-3E236F16191F}"/>
    <dgm:cxn modelId="{C074905A-3E37-4D2D-8923-F6AA602EDEDE}" type="presOf" srcId="{7A7EFB56-7FE2-41EE-A21D-40913A32A24E}" destId="{0C4279EB-6AFD-4675-A678-129CFEAA2483}" srcOrd="0" destOrd="0" presId="urn:microsoft.com/office/officeart/2005/8/layout/hChevron3"/>
    <dgm:cxn modelId="{2119C746-5BC8-4903-96C4-99FE8A408F4E}" type="presOf" srcId="{E5FDF8AC-A8F4-447A-9923-685FE744F803}" destId="{31AF8221-52F3-4CB1-9087-0EF5DC3CCCC2}" srcOrd="0" destOrd="0" presId="urn:microsoft.com/office/officeart/2005/8/layout/hChevron3"/>
    <dgm:cxn modelId="{7E746EBE-104C-4DB8-A4C1-17C676804579}" type="presOf" srcId="{16B033EC-7BD4-4A1E-A6EC-CF6A4E06F0C9}" destId="{A80805AD-E165-4FC1-A18C-57C24FDA111E}" srcOrd="0" destOrd="0" presId="urn:microsoft.com/office/officeart/2005/8/layout/hChevron3"/>
    <dgm:cxn modelId="{591F492B-5B53-42F8-B266-B07AEB0D6AC7}" type="presOf" srcId="{367555E9-5D52-4533-969E-507CC15BFA2B}" destId="{92734201-2B3C-4202-A542-0F3BD252E4B1}" srcOrd="0" destOrd="0" presId="urn:microsoft.com/office/officeart/2005/8/layout/hChevron3"/>
    <dgm:cxn modelId="{130498B5-1846-4244-941F-F0DD2963D469}" srcId="{6BD37179-41BD-4048-852C-D74DC76D1C24}" destId="{7A7EFB56-7FE2-41EE-A21D-40913A32A24E}" srcOrd="2" destOrd="0" parTransId="{D02F1C88-8AA9-4889-8C25-642EEAF9AA5D}" sibTransId="{970AD82D-5277-4CD4-983D-D57F11110056}"/>
    <dgm:cxn modelId="{ADAD4D2D-34DB-42EB-905B-7E2E104E0E20}" type="presParOf" srcId="{162D04C9-5283-46B4-BAF9-0D30298AF6C5}" destId="{31AF8221-52F3-4CB1-9087-0EF5DC3CCCC2}" srcOrd="0" destOrd="0" presId="urn:microsoft.com/office/officeart/2005/8/layout/hChevron3"/>
    <dgm:cxn modelId="{850F8217-2E38-4240-B43D-5577B47B5AC2}" type="presParOf" srcId="{162D04C9-5283-46B4-BAF9-0D30298AF6C5}" destId="{3220A351-8A19-49E7-B1CB-78194EDE9214}" srcOrd="1" destOrd="0" presId="urn:microsoft.com/office/officeart/2005/8/layout/hChevron3"/>
    <dgm:cxn modelId="{055F26FB-B47A-4C3D-8D2E-9886EA0660D2}" type="presParOf" srcId="{162D04C9-5283-46B4-BAF9-0D30298AF6C5}" destId="{A80805AD-E165-4FC1-A18C-57C24FDA111E}" srcOrd="2" destOrd="0" presId="urn:microsoft.com/office/officeart/2005/8/layout/hChevron3"/>
    <dgm:cxn modelId="{BBF1042C-75E4-4F26-91FB-C12EF7AAFF75}" type="presParOf" srcId="{162D04C9-5283-46B4-BAF9-0D30298AF6C5}" destId="{B78CC973-F232-4551-B1DE-7C597B9400B3}" srcOrd="3" destOrd="0" presId="urn:microsoft.com/office/officeart/2005/8/layout/hChevron3"/>
    <dgm:cxn modelId="{6706CAC4-75DC-4687-B367-FA360E526F28}" type="presParOf" srcId="{162D04C9-5283-46B4-BAF9-0D30298AF6C5}" destId="{0C4279EB-6AFD-4675-A678-129CFEAA2483}" srcOrd="4" destOrd="0" presId="urn:microsoft.com/office/officeart/2005/8/layout/hChevron3"/>
    <dgm:cxn modelId="{E0F84322-F015-40B2-9ED6-BF99EE677BB2}" type="presParOf" srcId="{162D04C9-5283-46B4-BAF9-0D30298AF6C5}" destId="{2585EF9C-4FA1-4193-9A8F-5A69C6569B01}" srcOrd="5" destOrd="0" presId="urn:microsoft.com/office/officeart/2005/8/layout/hChevron3"/>
    <dgm:cxn modelId="{33275DE7-F20C-4B51-AFE2-453947FA5F51}" type="presParOf" srcId="{162D04C9-5283-46B4-BAF9-0D30298AF6C5}" destId="{92734201-2B3C-4202-A542-0F3BD252E4B1}" srcOrd="6" destOrd="0" presId="urn:microsoft.com/office/officeart/2005/8/layout/hChevron3"/>
  </dgm:cxnLst>
  <dgm:bg>
    <a:effectLst/>
  </dgm:bg>
  <dgm:whole>
    <a:ln w="9525" cap="flat" cmpd="sng" algn="ctr">
      <a:noFill/>
      <a:prstDash val="solid"/>
      <a:round/>
      <a:headEnd type="none" w="med" len="med"/>
      <a:tailEnd type="none" w="med" len="med"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1AF8221-52F3-4CB1-9087-0EF5DC3CCCC2}">
      <dsp:nvSpPr>
        <dsp:cNvPr id="0" name=""/>
        <dsp:cNvSpPr/>
      </dsp:nvSpPr>
      <dsp:spPr>
        <a:xfrm>
          <a:off x="2920" y="414862"/>
          <a:ext cx="2929846" cy="1171938"/>
        </a:xfrm>
        <a:prstGeom prst="homePlat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8016" tIns="64008" rIns="32004" bIns="6400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400" kern="1200" dirty="0" smtClean="0"/>
            <a:t>Spiel</a:t>
          </a:r>
          <a:endParaRPr lang="de-DE" sz="2400" kern="1200" dirty="0"/>
        </a:p>
      </dsp:txBody>
      <dsp:txXfrm>
        <a:off x="2920" y="414862"/>
        <a:ext cx="2636862" cy="1171938"/>
      </dsp:txXfrm>
    </dsp:sp>
    <dsp:sp modelId="{A80805AD-E165-4FC1-A18C-57C24FDA111E}">
      <dsp:nvSpPr>
        <dsp:cNvPr id="0" name=""/>
        <dsp:cNvSpPr/>
      </dsp:nvSpPr>
      <dsp:spPr>
        <a:xfrm>
          <a:off x="2346797" y="414862"/>
          <a:ext cx="2929846" cy="1171938"/>
        </a:xfrm>
        <a:prstGeom prst="chevron">
          <a:avLst/>
        </a:prstGeom>
        <a:solidFill>
          <a:schemeClr val="accent5">
            <a:hueOff val="2003568"/>
            <a:satOff val="-8793"/>
            <a:lumOff val="2614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6012" tIns="64008" rIns="32004" bIns="6400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400" kern="1200" dirty="0" smtClean="0"/>
            <a:t>Training</a:t>
          </a:r>
          <a:endParaRPr lang="de-DE" sz="2400" kern="1200" dirty="0"/>
        </a:p>
      </dsp:txBody>
      <dsp:txXfrm>
        <a:off x="2932766" y="414862"/>
        <a:ext cx="1757908" cy="1171938"/>
      </dsp:txXfrm>
    </dsp:sp>
    <dsp:sp modelId="{0C4279EB-6AFD-4675-A678-129CFEAA2483}">
      <dsp:nvSpPr>
        <dsp:cNvPr id="0" name=""/>
        <dsp:cNvSpPr/>
      </dsp:nvSpPr>
      <dsp:spPr>
        <a:xfrm>
          <a:off x="4689081" y="414335"/>
          <a:ext cx="2929846" cy="1171938"/>
        </a:xfrm>
        <a:prstGeom prst="chevron">
          <a:avLst/>
        </a:prstGeom>
        <a:solidFill>
          <a:schemeClr val="accent5">
            <a:hueOff val="4007135"/>
            <a:satOff val="-17587"/>
            <a:lumOff val="522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6012" tIns="64008" rIns="32004" bIns="6400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400" kern="1200" dirty="0" smtClean="0"/>
            <a:t>Modell</a:t>
          </a:r>
          <a:endParaRPr lang="de-DE" sz="2400" kern="1200" dirty="0"/>
        </a:p>
      </dsp:txBody>
      <dsp:txXfrm>
        <a:off x="5275050" y="414335"/>
        <a:ext cx="1757908" cy="1171938"/>
      </dsp:txXfrm>
    </dsp:sp>
    <dsp:sp modelId="{92734201-2B3C-4202-A542-0F3BD252E4B1}">
      <dsp:nvSpPr>
        <dsp:cNvPr id="0" name=""/>
        <dsp:cNvSpPr/>
      </dsp:nvSpPr>
      <dsp:spPr>
        <a:xfrm>
          <a:off x="7034552" y="414862"/>
          <a:ext cx="2929846" cy="1171938"/>
        </a:xfrm>
        <a:prstGeom prst="chevron">
          <a:avLst/>
        </a:prstGeom>
        <a:solidFill>
          <a:schemeClr val="accent5">
            <a:hueOff val="6010703"/>
            <a:satOff val="-26380"/>
            <a:lumOff val="7843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6012" tIns="64008" rIns="32004" bIns="6400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400" kern="1200" dirty="0" smtClean="0"/>
            <a:t>Evaluierung</a:t>
          </a:r>
          <a:endParaRPr lang="de-DE" sz="2400" kern="1200" dirty="0"/>
        </a:p>
      </dsp:txBody>
      <dsp:txXfrm>
        <a:off x="7620521" y="414862"/>
        <a:ext cx="1757908" cy="117193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8B30FD-F7A2-4032-AAA7-4E25E95C7381}" type="datetimeFigureOut">
              <a:rPr lang="de-DE" smtClean="0"/>
              <a:t>15.11.2019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FF0AE3-0F11-4405-97C1-7147C99A64F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794591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FF0AE3-0F11-4405-97C1-7147C99A64F6}" type="slidenum">
              <a:rPr lang="de-DE" smtClean="0"/>
              <a:t>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60044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C3D40-8184-4138-846D-65D090629DD4}" type="datetimeFigureOut">
              <a:rPr lang="de-DE" smtClean="0"/>
              <a:t>15.11.2019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9988A-9D3B-4886-92C1-576644E036E0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453118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838200" y="1773000"/>
            <a:ext cx="10515600" cy="4403963"/>
          </a:xfrm>
        </p:spPr>
        <p:txBody>
          <a:bodyPr>
            <a:normAutofit/>
          </a:bodyPr>
          <a:lstStyle>
            <a:lvl1pPr>
              <a:defRPr lang="de-DE" sz="2400" smtClean="0"/>
            </a:lvl1pPr>
            <a:lvl2pPr>
              <a:defRPr lang="de-DE" sz="2400" smtClean="0"/>
            </a:lvl2pPr>
            <a:lvl3pPr>
              <a:defRPr lang="de-DE" sz="2400" smtClean="0"/>
            </a:lvl3pPr>
            <a:lvl4pPr>
              <a:defRPr lang="de-DE" sz="2400" smtClean="0"/>
            </a:lvl4pPr>
            <a:lvl5pPr>
              <a:defRPr lang="de-DE" sz="2400"/>
            </a:lvl5pPr>
          </a:lstStyle>
          <a:p>
            <a:pPr lvl="0"/>
            <a:r>
              <a:rPr lang="de-DE" dirty="0" smtClean="0"/>
              <a:t>Textmasterformat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C3D40-8184-4138-846D-65D090629DD4}" type="datetimeFigureOut">
              <a:rPr lang="de-DE" smtClean="0"/>
              <a:t>15.11.2019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9988A-9D3B-4886-92C1-576644E036E0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339026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C3D40-8184-4138-846D-65D090629DD4}" type="datetimeFigureOut">
              <a:rPr lang="de-DE" smtClean="0"/>
              <a:t>15.11.2019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9988A-9D3B-4886-92C1-576644E036E0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355064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de-DE" dirty="0" smtClean="0"/>
              <a:t>Textmasterformat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C3D40-8184-4138-846D-65D090629DD4}" type="datetimeFigureOut">
              <a:rPr lang="de-DE" smtClean="0"/>
              <a:t>15.11.2019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9988A-9D3B-4886-92C1-576644E036E0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848461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C3D40-8184-4138-846D-65D090629DD4}" type="datetimeFigureOut">
              <a:rPr lang="de-DE" smtClean="0"/>
              <a:t>15.11.2019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9988A-9D3B-4886-92C1-576644E036E0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049772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C3D40-8184-4138-846D-65D090629DD4}" type="datetimeFigureOut">
              <a:rPr lang="de-DE" smtClean="0"/>
              <a:t>15.11.2019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9988A-9D3B-4886-92C1-576644E036E0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481071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C3D40-8184-4138-846D-65D090629DD4}" type="datetimeFigureOut">
              <a:rPr lang="de-DE" smtClean="0"/>
              <a:t>15.11.2019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9988A-9D3B-4886-92C1-576644E036E0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55884858"/>
      </p:ext>
    </p:extLst>
  </p:cSld>
  <p:clrMapOvr>
    <a:masterClrMapping/>
  </p:clrMapOvr>
  <p:hf hd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F54A1-085C-4B2A-8AFD-D852DAB07D7E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7810131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Placeholder 1"/>
          <p:cNvSpPr>
            <a:spLocks noGrp="1"/>
          </p:cNvSpPr>
          <p:nvPr>
            <p:ph type="title"/>
          </p:nvPr>
        </p:nvSpPr>
        <p:spPr>
          <a:xfrm>
            <a:off x="1847999" y="298384"/>
            <a:ext cx="8742065" cy="1186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9" name="Text Placeholder 2"/>
          <p:cNvSpPr>
            <a:spLocks noGrp="1"/>
          </p:cNvSpPr>
          <p:nvPr>
            <p:ph idx="1"/>
          </p:nvPr>
        </p:nvSpPr>
        <p:spPr>
          <a:xfrm>
            <a:off x="1847999" y="2421000"/>
            <a:ext cx="8742065" cy="3370201"/>
          </a:xfrm>
          <a:prstGeom prst="rect">
            <a:avLst/>
          </a:prstGeom>
          <a:effectLst/>
        </p:spPr>
        <p:txBody>
          <a:bodyPr vert="horz" lIns="91440" tIns="45720" rIns="91440" bIns="45720" rtlCol="0">
            <a:normAutofit/>
          </a:bodyPr>
          <a:lstStyle>
            <a:lvl1pPr>
              <a:defRPr sz="2400">
                <a:effectLst/>
              </a:defRPr>
            </a:lvl1pPr>
            <a:lvl2pPr>
              <a:defRPr sz="2400">
                <a:effectLst/>
              </a:defRPr>
            </a:lvl2pPr>
            <a:lvl3pPr>
              <a:defRPr sz="2400">
                <a:effectLst/>
              </a:defRPr>
            </a:lvl3pPr>
            <a:lvl4pPr>
              <a:defRPr sz="2400">
                <a:effectLst/>
              </a:defRPr>
            </a:lvl4pPr>
            <a:lvl5pPr>
              <a:defRPr sz="2400">
                <a:effectLst/>
              </a:defRPr>
            </a:lvl5pPr>
          </a:lstStyle>
          <a:p>
            <a:pPr lvl="0"/>
            <a:r>
              <a:rPr lang="de-DE" dirty="0" smtClean="0"/>
              <a:t>Textmasterformat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en-US" dirty="0"/>
          </a:p>
        </p:txBody>
      </p:sp>
      <p:sp>
        <p:nvSpPr>
          <p:cNvPr id="2" name="Foliennummernplatzhalt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59988A-9D3B-4886-92C1-576644E036E0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122161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649800" cy="9758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dirty="0" smtClean="0"/>
              <a:t>Textmasterformat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BC3D40-8184-4138-846D-65D090629DD4}" type="datetimeFigureOut">
              <a:rPr lang="de-DE" smtClean="0"/>
              <a:t>15.11.2019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 b="1">
                <a:solidFill>
                  <a:schemeClr val="accent1"/>
                </a:solidFill>
              </a:defRPr>
            </a:lvl1pPr>
          </a:lstStyle>
          <a:p>
            <a:fld id="{5259988A-9D3B-4886-92C1-576644E036E0}" type="slidenum">
              <a:rPr lang="de-DE" smtClean="0"/>
              <a:pPr/>
              <a:t>‹Nr.›</a:t>
            </a:fld>
            <a:endParaRPr lang="de-DE"/>
          </a:p>
        </p:txBody>
      </p:sp>
      <p:pic>
        <p:nvPicPr>
          <p:cNvPr id="9" name="Grafik 8"/>
          <p:cNvPicPr>
            <a:picLocks noChangeAspect="1"/>
          </p:cNvPicPr>
          <p:nvPr userDrawn="1"/>
        </p:nvPicPr>
        <p:blipFill>
          <a:blip r:embed="rId11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2343510">
            <a:off x="10805908" y="160169"/>
            <a:ext cx="1431445" cy="1044280"/>
          </a:xfrm>
          <a:prstGeom prst="rect">
            <a:avLst/>
          </a:prstGeom>
          <a:noFill/>
          <a:ln>
            <a:noFill/>
          </a:ln>
          <a:effectLst>
            <a:glow rad="63500">
              <a:schemeClr val="accent5">
                <a:satMod val="175000"/>
                <a:alpha val="40000"/>
              </a:schemeClr>
            </a:glow>
            <a:reflection blurRad="6350" stA="50000" endA="300" endPos="5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726768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  <p:sldLayoutId id="2147483730" r:id="rId2"/>
    <p:sldLayoutId id="2147483731" r:id="rId3"/>
    <p:sldLayoutId id="2147483732" r:id="rId4"/>
    <p:sldLayoutId id="2147483734" r:id="rId5"/>
    <p:sldLayoutId id="2147483735" r:id="rId6"/>
    <p:sldLayoutId id="2147483736" r:id="rId7"/>
    <p:sldLayoutId id="2147483737" r:id="rId8"/>
    <p:sldLayoutId id="2147483740" r:id="rId9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b="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FolzSebastian" TargetMode="External"/><Relationship Id="rId2" Type="http://schemas.openxmlformats.org/officeDocument/2006/relationships/hyperlink" Target="http://nobytes.blogspot.com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maps.openrouteservice.org/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43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hyperlink" Target="../../Videos/Deep%20Pong.mp4" TargetMode="Externa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hyperlink" Target="../../Videos/Deep%20Space.mp4" TargetMode="Externa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4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7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image" Target="../media/image110.png"/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DE" dirty="0" err="1" smtClean="0"/>
              <a:t>Machine</a:t>
            </a:r>
            <a:r>
              <a:rPr lang="de-DE" dirty="0" smtClean="0"/>
              <a:t> Learning	</a:t>
            </a:r>
            <a:endParaRPr lang="de-DE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DE" dirty="0" smtClean="0"/>
              <a:t>Ein Neuronales Netz auf dem </a:t>
            </a:r>
            <a:r>
              <a:rPr lang="de-DE" dirty="0" err="1" smtClean="0"/>
              <a:t>Raspberry</a:t>
            </a:r>
            <a:r>
              <a:rPr lang="de-DE" dirty="0" smtClean="0"/>
              <a:t> Pi 3</a:t>
            </a:r>
            <a:endParaRPr lang="de-DE" dirty="0"/>
          </a:p>
        </p:txBody>
      </p:sp>
      <p:sp>
        <p:nvSpPr>
          <p:cNvPr id="4" name="Textfeld 3"/>
          <p:cNvSpPr txBox="1"/>
          <p:nvPr/>
        </p:nvSpPr>
        <p:spPr>
          <a:xfrm>
            <a:off x="2418343" y="4857690"/>
            <a:ext cx="40896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dirty="0" smtClean="0">
                <a:latin typeface="Francois One" panose="02000503040000020004" pitchFamily="2" charset="0"/>
                <a:ea typeface="Francois One" panose="02000503040000020004" pitchFamily="2" charset="0"/>
              </a:rPr>
              <a:t>Sebastian </a:t>
            </a:r>
            <a:r>
              <a:rPr lang="de-DE" sz="2000" dirty="0" err="1" smtClean="0">
                <a:latin typeface="Francois One" panose="02000503040000020004" pitchFamily="2" charset="0"/>
                <a:ea typeface="Francois One" panose="02000503040000020004" pitchFamily="2" charset="0"/>
              </a:rPr>
              <a:t>Folz</a:t>
            </a:r>
            <a:r>
              <a:rPr lang="de-DE" sz="2000" dirty="0" smtClean="0">
                <a:latin typeface="Francois One" panose="02000503040000020004" pitchFamily="2" charset="0"/>
                <a:ea typeface="Francois One" panose="02000503040000020004" pitchFamily="2" charset="0"/>
              </a:rPr>
              <a:t>, Pi </a:t>
            </a:r>
            <a:r>
              <a:rPr lang="de-DE" sz="2000" dirty="0" err="1">
                <a:latin typeface="Francois One" panose="02000503040000020004" pitchFamily="2" charset="0"/>
                <a:ea typeface="Francois One" panose="02000503040000020004" pitchFamily="2" charset="0"/>
              </a:rPr>
              <a:t>A</a:t>
            </a:r>
            <a:r>
              <a:rPr lang="de-DE" sz="2000" dirty="0" err="1" smtClean="0">
                <a:latin typeface="Francois One" panose="02000503040000020004" pitchFamily="2" charset="0"/>
                <a:ea typeface="Francois One" panose="02000503040000020004" pitchFamily="2" charset="0"/>
              </a:rPr>
              <a:t>nd</a:t>
            </a:r>
            <a:r>
              <a:rPr lang="de-DE" sz="2000" dirty="0" smtClean="0">
                <a:latin typeface="Francois One" panose="02000503040000020004" pitchFamily="2" charset="0"/>
                <a:ea typeface="Francois One" panose="02000503040000020004" pitchFamily="2" charset="0"/>
              </a:rPr>
              <a:t> More 12, Trier</a:t>
            </a:r>
            <a:endParaRPr lang="de-DE" sz="2000" dirty="0"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582521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Agenda</a:t>
            </a:r>
            <a:endParaRPr lang="de-DE" dirty="0"/>
          </a:p>
        </p:txBody>
      </p:sp>
      <p:sp>
        <p:nvSpPr>
          <p:cNvPr id="5" name="Inhaltsplatzhalter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de-DE" sz="2400" dirty="0" smtClean="0"/>
              <a:t>Historie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de-DE" sz="2400" dirty="0" smtClean="0"/>
              <a:t>Problemstellung: Computer spielen Computerspiele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de-DE" sz="2400" dirty="0" smtClean="0"/>
              <a:t>Was ist </a:t>
            </a:r>
            <a:r>
              <a:rPr lang="de-DE" sz="2400" dirty="0" err="1" smtClean="0"/>
              <a:t>Machine</a:t>
            </a:r>
            <a:r>
              <a:rPr lang="de-DE" sz="2400" dirty="0" smtClean="0"/>
              <a:t> Learning? / Was ist ein neuronales Netz?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de-DE" sz="2400" dirty="0" smtClean="0"/>
              <a:t>Wie KI spielen lernt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de-DE" sz="2400" dirty="0" smtClean="0"/>
              <a:t>Daten sammeln, normalisieren, splitten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de-DE" sz="2400" dirty="0" smtClean="0"/>
              <a:t>Praxis und Resultate, ungelöste Probleme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0"/>
          </p:nvPr>
        </p:nvSpPr>
        <p:spPr>
          <a:prstGeom prst="rect">
            <a:avLst/>
          </a:prstGeom>
        </p:spPr>
        <p:txBody>
          <a:bodyPr/>
          <a:lstStyle/>
          <a:p>
            <a:fld id="{D9CF54A1-085C-4B2A-8AFD-D852DAB07D7E}" type="slidenum">
              <a:rPr lang="de-DE" smtClean="0"/>
              <a:pPr/>
              <a:t>2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1952920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el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1. Historie</a:t>
            </a:r>
            <a:endParaRPr lang="de-DE" dirty="0"/>
          </a:p>
        </p:txBody>
      </p:sp>
      <p:sp>
        <p:nvSpPr>
          <p:cNvPr id="10" name="Textplatzhalter 9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>
                <a:solidFill>
                  <a:schemeClr val="tx2"/>
                </a:solidFill>
              </a:rPr>
              <a:t>Ein neuronales Netz auf dem </a:t>
            </a:r>
            <a:r>
              <a:rPr lang="de-DE" dirty="0" err="1" smtClean="0">
                <a:solidFill>
                  <a:schemeClr val="tx2"/>
                </a:solidFill>
              </a:rPr>
              <a:t>Raspberry</a:t>
            </a:r>
            <a:r>
              <a:rPr lang="de-DE" dirty="0" smtClean="0">
                <a:solidFill>
                  <a:schemeClr val="tx2"/>
                </a:solidFill>
              </a:rPr>
              <a:t> Pi 3</a:t>
            </a:r>
            <a:endParaRPr lang="de-DE" dirty="0">
              <a:solidFill>
                <a:schemeClr val="tx2"/>
              </a:solidFill>
            </a:endParaRPr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/>
          <a:lstStyle/>
          <a:p>
            <a:endParaRPr lang="de-DE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F54A1-085C-4B2A-8AFD-D852DAB07D7E}" type="slidenum">
              <a:rPr lang="de-DE" smtClean="0"/>
              <a:pPr/>
              <a:t>3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01628349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dirty="0"/>
              <a:t>1. Historie </a:t>
            </a:r>
            <a:r>
              <a:rPr lang="de-DE" dirty="0" smtClean="0"/>
              <a:t>zur Person</a:t>
            </a:r>
            <a:endParaRPr lang="de-DE" dirty="0"/>
          </a:p>
        </p:txBody>
      </p:sp>
      <p:sp>
        <p:nvSpPr>
          <p:cNvPr id="6" name="Inhaltsplatzhalt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de-DE" b="1" dirty="0" smtClean="0">
                <a:solidFill>
                  <a:schemeClr val="accent1"/>
                </a:solidFill>
              </a:rPr>
              <a:t>Sebastian </a:t>
            </a:r>
            <a:r>
              <a:rPr lang="de-DE" b="1" dirty="0" err="1" smtClean="0">
                <a:solidFill>
                  <a:schemeClr val="accent1"/>
                </a:solidFill>
              </a:rPr>
              <a:t>Folz</a:t>
            </a:r>
            <a:endParaRPr lang="de-DE" b="1" dirty="0" smtClean="0">
              <a:solidFill>
                <a:schemeClr val="accent1"/>
              </a:solidFill>
            </a:endParaRPr>
          </a:p>
          <a:p>
            <a:pPr marL="0" indent="0">
              <a:buNone/>
            </a:pPr>
            <a:r>
              <a:rPr lang="de-DE" sz="2000" dirty="0" smtClean="0"/>
              <a:t>Blog: </a:t>
            </a:r>
            <a:r>
              <a:rPr lang="de-DE" sz="2000" dirty="0" smtClean="0">
                <a:hlinkClick r:id="rId2"/>
              </a:rPr>
              <a:t>http://nobytes.blogspot.com</a:t>
            </a:r>
            <a:endParaRPr lang="de-DE" sz="2000" dirty="0" smtClean="0"/>
          </a:p>
          <a:p>
            <a:pPr marL="0" indent="0">
              <a:buNone/>
            </a:pPr>
            <a:r>
              <a:rPr lang="de-DE" sz="2000" dirty="0" smtClean="0"/>
              <a:t>Twitter: </a:t>
            </a:r>
            <a:r>
              <a:rPr lang="de-DE" sz="2000" dirty="0" smtClean="0">
                <a:hlinkClick r:id="rId3"/>
              </a:rPr>
              <a:t>@</a:t>
            </a:r>
            <a:r>
              <a:rPr lang="de-DE" sz="2000" dirty="0" err="1" smtClean="0">
                <a:hlinkClick r:id="rId3"/>
              </a:rPr>
              <a:t>FolzSebastian</a:t>
            </a:r>
            <a:endParaRPr lang="de-DE" sz="2000" dirty="0" smtClean="0"/>
          </a:p>
          <a:p>
            <a:pPr marL="0" indent="0">
              <a:buNone/>
            </a:pPr>
            <a:r>
              <a:rPr lang="de-DE" sz="2000" dirty="0" err="1" smtClean="0"/>
              <a:t>Github</a:t>
            </a:r>
            <a:r>
              <a:rPr lang="de-DE" sz="2000" dirty="0" smtClean="0"/>
              <a:t>: </a:t>
            </a:r>
            <a:r>
              <a:rPr lang="de-DE" sz="2000" dirty="0" err="1" smtClean="0"/>
              <a:t>Nobites</a:t>
            </a:r>
            <a:endParaRPr lang="de-DE" sz="2000" dirty="0" smtClean="0"/>
          </a:p>
          <a:p>
            <a:pPr marL="0" indent="0">
              <a:buNone/>
            </a:pPr>
            <a:endParaRPr lang="de-DE" dirty="0" smtClean="0"/>
          </a:p>
          <a:p>
            <a:r>
              <a:rPr lang="de-DE" sz="2000" b="1" dirty="0" err="1" smtClean="0">
                <a:solidFill>
                  <a:schemeClr val="accent1"/>
                </a:solidFill>
              </a:rPr>
              <a:t>Machine</a:t>
            </a:r>
            <a:r>
              <a:rPr lang="de-DE" sz="2000" b="1" dirty="0" smtClean="0">
                <a:solidFill>
                  <a:schemeClr val="accent1"/>
                </a:solidFill>
              </a:rPr>
              <a:t> Learning Engineer</a:t>
            </a:r>
          </a:p>
          <a:p>
            <a:r>
              <a:rPr lang="de-DE" sz="2000" dirty="0" smtClean="0"/>
              <a:t>Datenanalyst / Data Scientist</a:t>
            </a:r>
          </a:p>
          <a:p>
            <a:r>
              <a:rPr lang="de-DE" sz="2000" dirty="0" smtClean="0"/>
              <a:t>Software-Entwickler</a:t>
            </a:r>
          </a:p>
          <a:p>
            <a:r>
              <a:rPr lang="de-DE" sz="2000" dirty="0" smtClean="0"/>
              <a:t>Wirtschaftsinformatik, </a:t>
            </a:r>
            <a:r>
              <a:rPr lang="de-DE" sz="2000" dirty="0" err="1" smtClean="0"/>
              <a:t>M.Sc</a:t>
            </a:r>
            <a:r>
              <a:rPr lang="de-DE" sz="2000" dirty="0" smtClean="0"/>
              <a:t>., Hochschule Trier</a:t>
            </a:r>
          </a:p>
          <a:p>
            <a:r>
              <a:rPr lang="de-DE" sz="2000" dirty="0" smtClean="0">
                <a:solidFill>
                  <a:schemeClr val="bg1">
                    <a:lumMod val="50000"/>
                  </a:schemeClr>
                </a:solidFill>
              </a:rPr>
              <a:t>Staat. gepr. Techniker - Informationstechnik</a:t>
            </a:r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D9CF54A1-085C-4B2A-8AFD-D852DAB07D7E}" type="slidenum">
              <a:rPr lang="de-DE" smtClean="0"/>
              <a:pPr/>
              <a:t>4</a:t>
            </a:fld>
            <a:endParaRPr lang="de-DE" dirty="0"/>
          </a:p>
        </p:txBody>
      </p:sp>
      <p:grpSp>
        <p:nvGrpSpPr>
          <p:cNvPr id="8" name="Gruppieren 7"/>
          <p:cNvGrpSpPr/>
          <p:nvPr/>
        </p:nvGrpSpPr>
        <p:grpSpPr>
          <a:xfrm>
            <a:off x="8040000" y="2194560"/>
            <a:ext cx="2281466" cy="2725214"/>
            <a:chOff x="8040000" y="2194560"/>
            <a:chExt cx="2281466" cy="2725214"/>
          </a:xfrm>
        </p:grpSpPr>
        <p:pic>
          <p:nvPicPr>
            <p:cNvPr id="7" name="Grafik 6"/>
            <p:cNvPicPr>
              <a:picLocks noChangeAspect="1"/>
            </p:cNvPicPr>
            <p:nvPr/>
          </p:nvPicPr>
          <p:blipFill rotWithShape="1">
            <a:blip r:embed="rId4">
              <a:duotone>
                <a:prstClr val="black"/>
                <a:srgbClr val="FF6699">
                  <a:tint val="45000"/>
                  <a:satMod val="400000"/>
                </a:srgbClr>
              </a:duotone>
            </a:blip>
            <a:srcRect l="7242" b="21608"/>
            <a:stretch/>
          </p:blipFill>
          <p:spPr>
            <a:xfrm>
              <a:off x="8040000" y="2194560"/>
              <a:ext cx="1116124" cy="1333082"/>
            </a:xfrm>
            <a:prstGeom prst="rect">
              <a:avLst/>
            </a:prstGeom>
            <a:ln w="79375">
              <a:solidFill>
                <a:schemeClr val="accent4"/>
              </a:solidFill>
            </a:ln>
            <a:effectLst>
              <a:glow rad="139700">
                <a:schemeClr val="accent4">
                  <a:satMod val="175000"/>
                  <a:alpha val="40000"/>
                </a:schemeClr>
              </a:glow>
            </a:effectLst>
          </p:spPr>
        </p:pic>
        <p:pic>
          <p:nvPicPr>
            <p:cNvPr id="9" name="Grafik 8"/>
            <p:cNvPicPr>
              <a:picLocks noChangeAspect="1"/>
            </p:cNvPicPr>
            <p:nvPr/>
          </p:nvPicPr>
          <p:blipFill rotWithShape="1">
            <a:blip r:embed="rId4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srcRect l="7242" b="21608"/>
            <a:stretch/>
          </p:blipFill>
          <p:spPr>
            <a:xfrm>
              <a:off x="9205342" y="2194560"/>
              <a:ext cx="1116124" cy="1333082"/>
            </a:xfrm>
            <a:prstGeom prst="rect">
              <a:avLst/>
            </a:prstGeom>
            <a:ln w="79375">
              <a:solidFill>
                <a:schemeClr val="accent4"/>
              </a:solidFill>
            </a:ln>
            <a:effectLst>
              <a:glow rad="139700">
                <a:schemeClr val="accent4">
                  <a:satMod val="175000"/>
                  <a:alpha val="40000"/>
                </a:schemeClr>
              </a:glow>
            </a:effectLst>
          </p:spPr>
        </p:pic>
        <p:pic>
          <p:nvPicPr>
            <p:cNvPr id="10" name="Grafik 9"/>
            <p:cNvPicPr>
              <a:picLocks noChangeAspect="1"/>
            </p:cNvPicPr>
            <p:nvPr/>
          </p:nvPicPr>
          <p:blipFill rotWithShape="1">
            <a:blip r:embed="rId4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rcRect l="7242" b="21608"/>
            <a:stretch/>
          </p:blipFill>
          <p:spPr>
            <a:xfrm>
              <a:off x="8040000" y="3586692"/>
              <a:ext cx="1116124" cy="1333082"/>
            </a:xfrm>
            <a:prstGeom prst="rect">
              <a:avLst/>
            </a:prstGeom>
            <a:ln w="79375">
              <a:solidFill>
                <a:schemeClr val="accent4"/>
              </a:solidFill>
            </a:ln>
            <a:effectLst>
              <a:glow rad="139700">
                <a:schemeClr val="accent4">
                  <a:satMod val="175000"/>
                  <a:alpha val="40000"/>
                </a:schemeClr>
              </a:glow>
            </a:effectLst>
          </p:spPr>
        </p:pic>
        <p:pic>
          <p:nvPicPr>
            <p:cNvPr id="11" name="Grafik 10"/>
            <p:cNvPicPr>
              <a:picLocks noChangeAspect="1"/>
            </p:cNvPicPr>
            <p:nvPr/>
          </p:nvPicPr>
          <p:blipFill rotWithShape="1">
            <a:blip r:embed="rId4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srcRect l="7242" b="21608"/>
            <a:stretch/>
          </p:blipFill>
          <p:spPr>
            <a:xfrm>
              <a:off x="9205342" y="3586692"/>
              <a:ext cx="1116124" cy="1333082"/>
            </a:xfrm>
            <a:prstGeom prst="rect">
              <a:avLst/>
            </a:prstGeom>
            <a:ln w="79375">
              <a:solidFill>
                <a:schemeClr val="accent4"/>
              </a:solidFill>
            </a:ln>
            <a:effectLst>
              <a:glow rad="139700">
                <a:schemeClr val="accent4">
                  <a:satMod val="175000"/>
                  <a:alpha val="40000"/>
                </a:schemeClr>
              </a:glow>
            </a:effectLst>
          </p:spPr>
        </p:pic>
      </p:grpSp>
    </p:spTree>
    <p:extLst>
      <p:ext uri="{BB962C8B-B14F-4D97-AF65-F5344CB8AC3E}">
        <p14:creationId xmlns:p14="http://schemas.microsoft.com/office/powerpoint/2010/main" val="137179525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Bildplatzhalter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20" r="17520"/>
          <a:stretch/>
        </p:blipFill>
        <p:spPr>
          <a:xfrm>
            <a:off x="1196918" y="2700574"/>
            <a:ext cx="2158847" cy="2493104"/>
          </a:xfrm>
          <a:prstGeom prst="rect">
            <a:avLst/>
          </a:prstGeom>
          <a:ln>
            <a:noFill/>
          </a:ln>
          <a:effectLst/>
        </p:spPr>
      </p:pic>
      <p:sp>
        <p:nvSpPr>
          <p:cNvPr id="8" name="Titel 7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 smtClean="0"/>
              <a:t>1. Historie – Es war einmal ein Garagentor</a:t>
            </a:r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D9CF54A1-085C-4B2A-8AFD-D852DAB07D7E}" type="slidenum">
              <a:rPr lang="de-DE" smtClean="0"/>
              <a:pPr/>
              <a:t>5</a:t>
            </a:fld>
            <a:endParaRPr lang="de-DE" dirty="0"/>
          </a:p>
        </p:txBody>
      </p:sp>
      <p:grpSp>
        <p:nvGrpSpPr>
          <p:cNvPr id="3" name="Gruppieren 2"/>
          <p:cNvGrpSpPr/>
          <p:nvPr/>
        </p:nvGrpSpPr>
        <p:grpSpPr>
          <a:xfrm>
            <a:off x="3935884" y="2700574"/>
            <a:ext cx="3171451" cy="2346620"/>
            <a:chOff x="1124549" y="1842193"/>
            <a:chExt cx="5541215" cy="4100055"/>
          </a:xfrm>
        </p:grpSpPr>
        <p:grpSp>
          <p:nvGrpSpPr>
            <p:cNvPr id="12" name="Gruppieren 11"/>
            <p:cNvGrpSpPr/>
            <p:nvPr/>
          </p:nvGrpSpPr>
          <p:grpSpPr>
            <a:xfrm rot="1162472">
              <a:off x="1124549" y="1842193"/>
              <a:ext cx="2680160" cy="3201106"/>
              <a:chOff x="3086585" y="2833879"/>
              <a:chExt cx="3261207" cy="3568781"/>
            </a:xfrm>
          </p:grpSpPr>
          <p:sp>
            <p:nvSpPr>
              <p:cNvPr id="15" name="Ellipse 14"/>
              <p:cNvSpPr/>
              <p:nvPr/>
            </p:nvSpPr>
            <p:spPr>
              <a:xfrm>
                <a:off x="4898328" y="3864397"/>
                <a:ext cx="1435168" cy="1435168"/>
              </a:xfrm>
              <a:prstGeom prst="ellipse">
                <a:avLst/>
              </a:prstGeom>
              <a:noFill/>
              <a:ln w="28575"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17" name="Ellipse 16"/>
              <p:cNvSpPr/>
              <p:nvPr/>
            </p:nvSpPr>
            <p:spPr>
              <a:xfrm>
                <a:off x="4501234" y="3666202"/>
                <a:ext cx="1831558" cy="1831558"/>
              </a:xfrm>
              <a:prstGeom prst="ellipse">
                <a:avLst/>
              </a:prstGeom>
              <a:noFill/>
              <a:ln w="28575"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19" name="Ellipse 18"/>
              <p:cNvSpPr/>
              <p:nvPr/>
            </p:nvSpPr>
            <p:spPr>
              <a:xfrm>
                <a:off x="4126254" y="3437788"/>
                <a:ext cx="2206538" cy="2307708"/>
              </a:xfrm>
              <a:prstGeom prst="ellipse">
                <a:avLst/>
              </a:prstGeom>
              <a:noFill/>
              <a:ln w="28575"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21" name="Ellipse 20"/>
              <p:cNvSpPr/>
              <p:nvPr/>
            </p:nvSpPr>
            <p:spPr>
              <a:xfrm>
                <a:off x="3766766" y="3112075"/>
                <a:ext cx="2581026" cy="2955039"/>
              </a:xfrm>
              <a:prstGeom prst="ellipse">
                <a:avLst/>
              </a:prstGeom>
              <a:noFill/>
              <a:ln w="28575"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9" name="Bogen 8"/>
              <p:cNvSpPr/>
              <p:nvPr/>
            </p:nvSpPr>
            <p:spPr>
              <a:xfrm>
                <a:off x="3086585" y="2833879"/>
                <a:ext cx="3261207" cy="3568781"/>
              </a:xfrm>
              <a:prstGeom prst="arc">
                <a:avLst>
                  <a:gd name="adj1" fmla="val 16074319"/>
                  <a:gd name="adj2" fmla="val 5544174"/>
                </a:avLst>
              </a:prstGeom>
              <a:noFill/>
              <a:ln w="28575"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>
                  <a:solidFill>
                    <a:schemeClr val="lt1"/>
                  </a:solidFill>
                </a:endParaRPr>
              </a:p>
            </p:txBody>
          </p:sp>
        </p:grpSp>
        <p:grpSp>
          <p:nvGrpSpPr>
            <p:cNvPr id="39" name="Gruppieren 38"/>
            <p:cNvGrpSpPr/>
            <p:nvPr/>
          </p:nvGrpSpPr>
          <p:grpSpPr>
            <a:xfrm rot="11668597">
              <a:off x="3985604" y="2741142"/>
              <a:ext cx="2680160" cy="3201106"/>
              <a:chOff x="3086585" y="2833879"/>
              <a:chExt cx="3261207" cy="3568781"/>
            </a:xfrm>
          </p:grpSpPr>
          <p:sp>
            <p:nvSpPr>
              <p:cNvPr id="40" name="Ellipse 39"/>
              <p:cNvSpPr/>
              <p:nvPr/>
            </p:nvSpPr>
            <p:spPr>
              <a:xfrm>
                <a:off x="4898328" y="3864397"/>
                <a:ext cx="1435168" cy="1435168"/>
              </a:xfrm>
              <a:prstGeom prst="ellipse">
                <a:avLst/>
              </a:prstGeom>
              <a:noFill/>
              <a:ln w="28575"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41" name="Ellipse 40"/>
              <p:cNvSpPr/>
              <p:nvPr/>
            </p:nvSpPr>
            <p:spPr>
              <a:xfrm>
                <a:off x="4501234" y="3666202"/>
                <a:ext cx="1831558" cy="1831558"/>
              </a:xfrm>
              <a:prstGeom prst="ellipse">
                <a:avLst/>
              </a:prstGeom>
              <a:noFill/>
              <a:ln w="28575"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42" name="Ellipse 41"/>
              <p:cNvSpPr/>
              <p:nvPr/>
            </p:nvSpPr>
            <p:spPr>
              <a:xfrm>
                <a:off x="4126254" y="3437788"/>
                <a:ext cx="2206538" cy="2307708"/>
              </a:xfrm>
              <a:prstGeom prst="ellipse">
                <a:avLst/>
              </a:prstGeom>
              <a:noFill/>
              <a:ln w="28575"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43" name="Ellipse 42"/>
              <p:cNvSpPr/>
              <p:nvPr/>
            </p:nvSpPr>
            <p:spPr>
              <a:xfrm>
                <a:off x="3766766" y="3112075"/>
                <a:ext cx="2581026" cy="2955039"/>
              </a:xfrm>
              <a:prstGeom prst="ellipse">
                <a:avLst/>
              </a:prstGeom>
              <a:noFill/>
              <a:ln w="28575"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44" name="Bogen 43"/>
              <p:cNvSpPr/>
              <p:nvPr/>
            </p:nvSpPr>
            <p:spPr>
              <a:xfrm>
                <a:off x="3086585" y="2833879"/>
                <a:ext cx="3261207" cy="3568781"/>
              </a:xfrm>
              <a:prstGeom prst="arc">
                <a:avLst>
                  <a:gd name="adj1" fmla="val 16074319"/>
                  <a:gd name="adj2" fmla="val 5544174"/>
                </a:avLst>
              </a:prstGeom>
              <a:noFill/>
              <a:ln w="28575"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>
                  <a:solidFill>
                    <a:schemeClr val="lt1"/>
                  </a:solidFill>
                </a:endParaRPr>
              </a:p>
            </p:txBody>
          </p:sp>
        </p:grpSp>
        <p:pic>
          <p:nvPicPr>
            <p:cNvPr id="4" name="Grafik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57100" y="2759338"/>
              <a:ext cx="2400444" cy="2385552"/>
            </a:xfrm>
            <a:prstGeom prst="rect">
              <a:avLst/>
            </a:prstGeom>
          </p:spPr>
        </p:pic>
      </p:grpSp>
      <p:pic>
        <p:nvPicPr>
          <p:cNvPr id="29" name="Picture 4" descr="GY-271, QMC5883 modul elektronische kompass kompass modul drei-achse magnetfeld sensor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43" t="15096" r="10761" b="12330"/>
          <a:stretch/>
        </p:blipFill>
        <p:spPr bwMode="auto">
          <a:xfrm>
            <a:off x="7484643" y="4394552"/>
            <a:ext cx="1338898" cy="1260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8" descr=" "/>
          <p:cNvPicPr>
            <a:picLocks noChangeAspect="1" noChangeArrowheads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87" t="9746" r="7217" b="7967"/>
          <a:stretch/>
        </p:blipFill>
        <p:spPr bwMode="auto">
          <a:xfrm>
            <a:off x="7275369" y="2142492"/>
            <a:ext cx="3096344" cy="1987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ingekerbter Pfeil nach rechts 1"/>
          <p:cNvSpPr/>
          <p:nvPr/>
        </p:nvSpPr>
        <p:spPr>
          <a:xfrm rot="2402885" flipH="1">
            <a:off x="8426984" y="5426044"/>
            <a:ext cx="1838666" cy="714109"/>
          </a:xfrm>
          <a:prstGeom prst="notchedRight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 smtClean="0"/>
              <a:t>QMC 5883</a:t>
            </a:r>
            <a:endParaRPr lang="de-DE" b="1" dirty="0"/>
          </a:p>
        </p:txBody>
      </p:sp>
      <p:sp>
        <p:nvSpPr>
          <p:cNvPr id="26" name="Eingekerbter Pfeil nach rechts 25"/>
          <p:cNvSpPr/>
          <p:nvPr/>
        </p:nvSpPr>
        <p:spPr>
          <a:xfrm rot="2324939">
            <a:off x="6634984" y="1757791"/>
            <a:ext cx="1900269" cy="714109"/>
          </a:xfrm>
          <a:prstGeom prst="notchedRight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 err="1" smtClean="0"/>
              <a:t>Raspi</a:t>
            </a:r>
            <a:r>
              <a:rPr lang="de-DE" b="1" dirty="0" smtClean="0"/>
              <a:t> 3</a:t>
            </a:r>
            <a:endParaRPr lang="de-DE" b="1" dirty="0"/>
          </a:p>
        </p:txBody>
      </p:sp>
      <p:sp>
        <p:nvSpPr>
          <p:cNvPr id="28" name="Eingekerbter Pfeil nach rechts 27"/>
          <p:cNvSpPr/>
          <p:nvPr/>
        </p:nvSpPr>
        <p:spPr>
          <a:xfrm rot="17681885">
            <a:off x="3836788" y="5197582"/>
            <a:ext cx="2017710" cy="714109"/>
          </a:xfrm>
          <a:prstGeom prst="notchedRight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 smtClean="0"/>
              <a:t>Erdmagnetfeld</a:t>
            </a:r>
            <a:endParaRPr lang="de-DE" b="1" dirty="0"/>
          </a:p>
        </p:txBody>
      </p:sp>
      <p:sp>
        <p:nvSpPr>
          <p:cNvPr id="35" name="Eingekerbter Pfeil nach rechts 34"/>
          <p:cNvSpPr/>
          <p:nvPr/>
        </p:nvSpPr>
        <p:spPr>
          <a:xfrm rot="19365864" flipH="1">
            <a:off x="3197168" y="1801968"/>
            <a:ext cx="1838666" cy="714109"/>
          </a:xfrm>
          <a:prstGeom prst="notchedRight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 smtClean="0"/>
              <a:t>Garagentor</a:t>
            </a:r>
            <a:endParaRPr lang="de-DE" b="1" dirty="0"/>
          </a:p>
        </p:txBody>
      </p:sp>
    </p:spTree>
    <p:extLst>
      <p:ext uri="{BB962C8B-B14F-4D97-AF65-F5344CB8AC3E}">
        <p14:creationId xmlns:p14="http://schemas.microsoft.com/office/powerpoint/2010/main" val="16154109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 smtClean="0"/>
              <a:t>1. Historie </a:t>
            </a:r>
            <a:r>
              <a:rPr lang="de-DE" dirty="0"/>
              <a:t>– Es war einmal ein Garagentor</a:t>
            </a:r>
          </a:p>
        </p:txBody>
      </p:sp>
      <p:sp>
        <p:nvSpPr>
          <p:cNvPr id="7" name="Inhaltsplatzhalter 6"/>
          <p:cNvSpPr>
            <a:spLocks noGrp="1"/>
          </p:cNvSpPr>
          <p:nvPr>
            <p:ph idx="1"/>
          </p:nvPr>
        </p:nvSpPr>
        <p:spPr>
          <a:xfrm>
            <a:off x="838200" y="1773001"/>
            <a:ext cx="10515600" cy="936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DE" sz="2000" b="1" dirty="0" smtClean="0"/>
              <a:t>Problem:</a:t>
            </a:r>
            <a:r>
              <a:rPr lang="de-DE" sz="2000" dirty="0" smtClean="0"/>
              <a:t> Trainingsdaten »teuer« - eine Autofahrt pro Datensatz</a:t>
            </a:r>
          </a:p>
          <a:p>
            <a:pPr marL="0" indent="0">
              <a:buNone/>
            </a:pPr>
            <a:r>
              <a:rPr lang="de-DE" sz="2000" dirty="0" smtClean="0">
                <a:sym typeface="Wingdings" panose="05000000000000000000" pitchFamily="2" charset="2"/>
              </a:rPr>
              <a:t> </a:t>
            </a:r>
            <a:r>
              <a:rPr lang="de-DE" sz="2000" b="1" dirty="0" smtClean="0"/>
              <a:t>Abhilfe</a:t>
            </a:r>
            <a:r>
              <a:rPr lang="de-DE" sz="2000" dirty="0" smtClean="0"/>
              <a:t>: Simulation / digitale Generierung </a:t>
            </a:r>
            <a:r>
              <a:rPr lang="de-DE" sz="2000" dirty="0" smtClean="0">
                <a:sym typeface="Wingdings" panose="05000000000000000000" pitchFamily="2" charset="2"/>
              </a:rPr>
              <a:t> Lernen mit wenigen Daten (Fraunhofer, 1)</a:t>
            </a:r>
            <a:endParaRPr lang="de-DE" sz="2000" dirty="0" smtClean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D9CF54A1-085C-4B2A-8AFD-D852DAB07D7E}" type="slidenum">
              <a:rPr lang="de-DE" smtClean="0"/>
              <a:pPr/>
              <a:t>6</a:t>
            </a:fld>
            <a:endParaRPr lang="de-DE" dirty="0"/>
          </a:p>
        </p:txBody>
      </p:sp>
      <p:pic>
        <p:nvPicPr>
          <p:cNvPr id="12" name="Grafik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0000" y="2814319"/>
            <a:ext cx="3876675" cy="2781877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3" name="Eingekerbter Richtungspfeil 12"/>
          <p:cNvSpPr/>
          <p:nvPr/>
        </p:nvSpPr>
        <p:spPr>
          <a:xfrm>
            <a:off x="5088000" y="3707918"/>
            <a:ext cx="684076" cy="1069017"/>
          </a:xfrm>
          <a:prstGeom prst="chevron">
            <a:avLst/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pic>
        <p:nvPicPr>
          <p:cNvPr id="11" name="Grafik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2814319"/>
            <a:ext cx="3568120" cy="2781877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7" name="Rechteck 16"/>
          <p:cNvSpPr/>
          <p:nvPr/>
        </p:nvSpPr>
        <p:spPr>
          <a:xfrm>
            <a:off x="838199" y="5610428"/>
            <a:ext cx="927847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400" b="1" dirty="0" smtClean="0">
                <a:solidFill>
                  <a:schemeClr val="tx2"/>
                </a:solidFill>
              </a:rPr>
              <a:t>Bildquellen: </a:t>
            </a:r>
            <a:r>
              <a:rPr lang="de-DE" sz="1400" dirty="0" smtClean="0">
                <a:solidFill>
                  <a:schemeClr val="tx2"/>
                </a:solidFill>
                <a:hlinkClick r:id="rId4"/>
              </a:rPr>
              <a:t>http</a:t>
            </a:r>
            <a:r>
              <a:rPr lang="de-DE" sz="1400" dirty="0">
                <a:solidFill>
                  <a:schemeClr val="tx2"/>
                </a:solidFill>
                <a:hlinkClick r:id="rId4"/>
              </a:rPr>
              <a:t>://</a:t>
            </a:r>
            <a:r>
              <a:rPr lang="de-DE" sz="1400" dirty="0" smtClean="0">
                <a:solidFill>
                  <a:schemeClr val="tx2"/>
                </a:solidFill>
                <a:hlinkClick r:id="rId4"/>
              </a:rPr>
              <a:t>maps.openrouteservice.org</a:t>
            </a:r>
            <a:r>
              <a:rPr lang="de-DE" sz="1400" dirty="0" smtClean="0">
                <a:solidFill>
                  <a:schemeClr val="tx2"/>
                </a:solidFill>
              </a:rPr>
              <a:t> / Eigene Software »Ginger«</a:t>
            </a:r>
          </a:p>
          <a:p>
            <a:r>
              <a:rPr lang="de-DE" sz="1400" b="1" dirty="0" smtClean="0">
                <a:solidFill>
                  <a:schemeClr val="tx2"/>
                </a:solidFill>
              </a:rPr>
              <a:t>1) BMBF/Fraunhofer:</a:t>
            </a:r>
            <a:r>
              <a:rPr lang="de-DE" sz="1400" dirty="0" smtClean="0">
                <a:solidFill>
                  <a:schemeClr val="tx2"/>
                </a:solidFill>
              </a:rPr>
              <a:t> MASCHINELLES LERNEN (EINE </a:t>
            </a:r>
            <a:r>
              <a:rPr lang="de-DE" sz="1400" dirty="0">
                <a:solidFill>
                  <a:schemeClr val="tx2"/>
                </a:solidFill>
              </a:rPr>
              <a:t>ANALYSE ZU </a:t>
            </a:r>
            <a:r>
              <a:rPr lang="de-DE" sz="1400" dirty="0" smtClean="0">
                <a:solidFill>
                  <a:schemeClr val="tx2"/>
                </a:solidFill>
              </a:rPr>
              <a:t>KOMPETENZEN, FORSCHUNG </a:t>
            </a:r>
            <a:r>
              <a:rPr lang="de-DE" sz="1400" dirty="0">
                <a:solidFill>
                  <a:schemeClr val="tx2"/>
                </a:solidFill>
              </a:rPr>
              <a:t>UND </a:t>
            </a:r>
            <a:r>
              <a:rPr lang="de-DE" sz="1400" dirty="0" smtClean="0">
                <a:solidFill>
                  <a:schemeClr val="tx2"/>
                </a:solidFill>
              </a:rPr>
              <a:t>ANWENDUNG), S</a:t>
            </a:r>
            <a:r>
              <a:rPr lang="de-DE" sz="1400" dirty="0">
                <a:solidFill>
                  <a:schemeClr val="tx2"/>
                </a:solidFill>
              </a:rPr>
              <a:t>. 28, 4. Neue Aufgaben für die Forschung</a:t>
            </a:r>
          </a:p>
        </p:txBody>
      </p:sp>
      <p:sp>
        <p:nvSpPr>
          <p:cNvPr id="2" name="Rechteck 1"/>
          <p:cNvSpPr/>
          <p:nvPr/>
        </p:nvSpPr>
        <p:spPr>
          <a:xfrm>
            <a:off x="6888000" y="2955585"/>
            <a:ext cx="3034794" cy="2273415"/>
          </a:xfrm>
          <a:prstGeom prst="rect">
            <a:avLst/>
          </a:prstGeom>
          <a:solidFill>
            <a:srgbClr val="FFFF00">
              <a:alpha val="45000"/>
            </a:srgbClr>
          </a:solidFill>
          <a:ln w="952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2426746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el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2. Problemstellung</a:t>
            </a:r>
            <a:endParaRPr lang="de-DE" dirty="0"/>
          </a:p>
        </p:txBody>
      </p:sp>
      <p:sp>
        <p:nvSpPr>
          <p:cNvPr id="10" name="Textplatzhalter 9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>
                <a:solidFill>
                  <a:schemeClr val="tx2"/>
                </a:solidFill>
              </a:rPr>
              <a:t>Die »perfekte« Simulation - Computer spielen Computerspiele</a:t>
            </a:r>
            <a:endParaRPr lang="de-DE" dirty="0">
              <a:solidFill>
                <a:schemeClr val="tx2"/>
              </a:solidFill>
            </a:endParaRPr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/>
          <a:lstStyle/>
          <a:p>
            <a:endParaRPr lang="de-DE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F54A1-085C-4B2A-8AFD-D852DAB07D7E}" type="slidenum">
              <a:rPr lang="de-DE" smtClean="0"/>
              <a:pPr/>
              <a:t>7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741875286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742950" indent="-742950">
              <a:buFont typeface="+mj-lt"/>
              <a:buAutoNum type="arabicPeriod" startAt="2"/>
            </a:pPr>
            <a:r>
              <a:rPr lang="de-DE" dirty="0" smtClean="0"/>
              <a:t>Computer </a:t>
            </a:r>
            <a:r>
              <a:rPr lang="de-DE" dirty="0"/>
              <a:t>spielen Computerspiele</a:t>
            </a:r>
          </a:p>
        </p:txBody>
      </p:sp>
      <p:sp>
        <p:nvSpPr>
          <p:cNvPr id="7" name="Inhaltsplatzhalter 6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de-DE" b="1" dirty="0">
                <a:solidFill>
                  <a:schemeClr val="accent1"/>
                </a:solidFill>
              </a:rPr>
              <a:t>Warum?</a:t>
            </a:r>
          </a:p>
          <a:p>
            <a:r>
              <a:rPr lang="de-DE" dirty="0" smtClean="0"/>
              <a:t>Maschinelles Lernen anhand vollständig simulierter Daten</a:t>
            </a:r>
          </a:p>
          <a:p>
            <a:r>
              <a:rPr lang="de-DE" dirty="0" smtClean="0"/>
              <a:t>Entscheiden in »komplexen« Umgebungen</a:t>
            </a:r>
          </a:p>
          <a:p>
            <a:r>
              <a:rPr lang="de-DE" dirty="0" smtClean="0"/>
              <a:t>Messbare Lernfortschritte</a:t>
            </a:r>
          </a:p>
          <a:p>
            <a:endParaRPr lang="de-DE" dirty="0"/>
          </a:p>
          <a:p>
            <a:pPr>
              <a:buFont typeface="Wingdings" panose="05000000000000000000" pitchFamily="2" charset="2"/>
              <a:buChar char="Ø"/>
            </a:pPr>
            <a:r>
              <a:rPr lang="de-DE" dirty="0" smtClean="0"/>
              <a:t>Erfahrungen mit selbstlernenden Systemen sammeln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de-DE" dirty="0" smtClean="0"/>
              <a:t>Lösungsansätze besser verstehen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de-DE" b="1" dirty="0" smtClean="0"/>
              <a:t>Bessere autonome Systeme</a:t>
            </a:r>
            <a:endParaRPr lang="de-DE" b="1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9988A-9D3B-4886-92C1-576644E036E0}" type="slidenum">
              <a:rPr lang="de-DE" smtClean="0"/>
              <a:pPr/>
              <a:t>8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2890872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742950" indent="-742950">
              <a:buFont typeface="+mj-lt"/>
              <a:buAutoNum type="arabicPeriod" startAt="2"/>
            </a:pPr>
            <a:r>
              <a:rPr lang="de-DE" dirty="0"/>
              <a:t>Computer spielen </a:t>
            </a:r>
            <a:r>
              <a:rPr lang="de-DE" dirty="0" smtClean="0"/>
              <a:t>Computerspiele</a:t>
            </a:r>
            <a:endParaRPr lang="de-DE" dirty="0"/>
          </a:p>
        </p:txBody>
      </p:sp>
      <p:sp>
        <p:nvSpPr>
          <p:cNvPr id="8" name="Inhaltsplatzhalter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defTabSz="628650">
              <a:buNone/>
              <a:tabLst>
                <a:tab pos="1257300" algn="l"/>
              </a:tabLst>
            </a:pPr>
            <a:endParaRPr lang="de-DE" b="1" dirty="0" smtClean="0">
              <a:solidFill>
                <a:schemeClr val="tx2"/>
              </a:solidFill>
            </a:endParaRPr>
          </a:p>
          <a:p>
            <a:pPr marL="0" indent="0" defTabSz="628650">
              <a:buNone/>
              <a:tabLst>
                <a:tab pos="1257300" algn="l"/>
              </a:tabLst>
            </a:pPr>
            <a:r>
              <a:rPr lang="de-DE" b="1" dirty="0" smtClean="0">
                <a:solidFill>
                  <a:schemeClr val="tx2"/>
                </a:solidFill>
              </a:rPr>
              <a:t>1996	</a:t>
            </a:r>
            <a:r>
              <a:rPr lang="de-DE" dirty="0" smtClean="0"/>
              <a:t>Der Supercomputer »</a:t>
            </a:r>
            <a:r>
              <a:rPr lang="de-DE" b="1" dirty="0" err="1" smtClean="0">
                <a:solidFill>
                  <a:schemeClr val="accent1"/>
                </a:solidFill>
              </a:rPr>
              <a:t>Deep</a:t>
            </a:r>
            <a:r>
              <a:rPr lang="de-DE" b="1" dirty="0" smtClean="0">
                <a:solidFill>
                  <a:schemeClr val="accent1"/>
                </a:solidFill>
              </a:rPr>
              <a:t> Blue</a:t>
            </a:r>
            <a:r>
              <a:rPr lang="de-DE" dirty="0" smtClean="0"/>
              <a:t>« von IBM gewinnt gegen den</a:t>
            </a:r>
            <a:br>
              <a:rPr lang="de-DE" dirty="0" smtClean="0"/>
            </a:br>
            <a:r>
              <a:rPr lang="de-DE" dirty="0" smtClean="0"/>
              <a:t>	amtierenden Weltmeister Garri Kasparow in Schach.</a:t>
            </a:r>
            <a:br>
              <a:rPr lang="de-DE" dirty="0" smtClean="0"/>
            </a:br>
            <a:endParaRPr lang="de-DE" dirty="0" smtClean="0"/>
          </a:p>
          <a:p>
            <a:pPr marL="0" indent="0">
              <a:buNone/>
              <a:tabLst>
                <a:tab pos="1257300" algn="l"/>
              </a:tabLst>
            </a:pPr>
            <a:r>
              <a:rPr lang="de-DE" b="1" dirty="0" smtClean="0">
                <a:solidFill>
                  <a:schemeClr val="tx2"/>
                </a:solidFill>
              </a:rPr>
              <a:t>2015	</a:t>
            </a:r>
            <a:r>
              <a:rPr lang="de-DE" dirty="0" smtClean="0"/>
              <a:t>Die </a:t>
            </a:r>
            <a:r>
              <a:rPr lang="de-DE" dirty="0"/>
              <a:t>KI »</a:t>
            </a:r>
            <a:r>
              <a:rPr lang="de-DE" b="1" dirty="0">
                <a:solidFill>
                  <a:schemeClr val="accent1"/>
                </a:solidFill>
              </a:rPr>
              <a:t>Alpha </a:t>
            </a:r>
            <a:r>
              <a:rPr lang="de-DE" b="1" dirty="0" smtClean="0">
                <a:solidFill>
                  <a:schemeClr val="accent1"/>
                </a:solidFill>
              </a:rPr>
              <a:t>Go</a:t>
            </a:r>
            <a:r>
              <a:rPr lang="de-DE" dirty="0" smtClean="0"/>
              <a:t>« </a:t>
            </a:r>
            <a:r>
              <a:rPr lang="de-DE" dirty="0"/>
              <a:t>gewinnt gegen </a:t>
            </a:r>
            <a:r>
              <a:rPr lang="de-DE" dirty="0" smtClean="0"/>
              <a:t>den amtierenden</a:t>
            </a:r>
            <a:br>
              <a:rPr lang="de-DE" dirty="0" smtClean="0"/>
            </a:br>
            <a:r>
              <a:rPr lang="de-DE" dirty="0" smtClean="0"/>
              <a:t>	menschlichen Europameister in Go.</a:t>
            </a:r>
            <a:br>
              <a:rPr lang="de-DE" dirty="0" smtClean="0"/>
            </a:br>
            <a:endParaRPr lang="de-DE" dirty="0" smtClean="0"/>
          </a:p>
          <a:p>
            <a:pPr marL="0" indent="0">
              <a:buNone/>
              <a:tabLst>
                <a:tab pos="1257300" algn="l"/>
              </a:tabLst>
            </a:pPr>
            <a:r>
              <a:rPr lang="de-DE" b="1" dirty="0" smtClean="0">
                <a:solidFill>
                  <a:schemeClr val="tx2"/>
                </a:solidFill>
              </a:rPr>
              <a:t>2019	</a:t>
            </a:r>
            <a:r>
              <a:rPr lang="de-DE" dirty="0" smtClean="0"/>
              <a:t>Die KI »</a:t>
            </a:r>
            <a:r>
              <a:rPr lang="de-DE" b="1" dirty="0" smtClean="0">
                <a:solidFill>
                  <a:schemeClr val="accent1"/>
                </a:solidFill>
              </a:rPr>
              <a:t>Alpha Star</a:t>
            </a:r>
            <a:r>
              <a:rPr lang="de-DE" dirty="0" smtClean="0"/>
              <a:t>« gewinnt gegen die amtierenden</a:t>
            </a:r>
            <a:br>
              <a:rPr lang="de-DE" dirty="0" smtClean="0"/>
            </a:br>
            <a:r>
              <a:rPr lang="de-DE" dirty="0" smtClean="0"/>
              <a:t>	menschlichen Weltmeister in </a:t>
            </a:r>
            <a:r>
              <a:rPr lang="de-DE" dirty="0" err="1" smtClean="0"/>
              <a:t>StarCraft</a:t>
            </a:r>
            <a:r>
              <a:rPr lang="de-DE" dirty="0" smtClean="0"/>
              <a:t> II.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D9CF54A1-085C-4B2A-8AFD-D852DAB07D7E}" type="slidenum">
              <a:rPr lang="de-DE" smtClean="0"/>
              <a:t>9</a:t>
            </a:fld>
            <a:endParaRPr lang="de-DE"/>
          </a:p>
        </p:txBody>
      </p:sp>
      <p:sp>
        <p:nvSpPr>
          <p:cNvPr id="3" name="Richtungspfeil 2"/>
          <p:cNvSpPr/>
          <p:nvPr/>
        </p:nvSpPr>
        <p:spPr>
          <a:xfrm rot="5400000">
            <a:off x="984000" y="2781000"/>
            <a:ext cx="576000" cy="432000"/>
          </a:xfrm>
          <a:prstGeom prst="homePlate">
            <a:avLst/>
          </a:prstGeom>
          <a:solidFill>
            <a:schemeClr val="accent3"/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9" name="Richtungspfeil 8"/>
          <p:cNvSpPr/>
          <p:nvPr/>
        </p:nvSpPr>
        <p:spPr>
          <a:xfrm rot="5400000">
            <a:off x="948000" y="3897000"/>
            <a:ext cx="648000" cy="432000"/>
          </a:xfrm>
          <a:prstGeom prst="homePlate">
            <a:avLst/>
          </a:prstGeom>
          <a:solidFill>
            <a:schemeClr val="accent3"/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10" name="Richtungspfeil 9"/>
          <p:cNvSpPr/>
          <p:nvPr/>
        </p:nvSpPr>
        <p:spPr>
          <a:xfrm rot="5400000">
            <a:off x="836562" y="5088440"/>
            <a:ext cx="870876" cy="432000"/>
          </a:xfrm>
          <a:prstGeom prst="homePlate">
            <a:avLst/>
          </a:prstGeom>
          <a:gradFill>
            <a:gsLst>
              <a:gs pos="0">
                <a:schemeClr val="accent3"/>
              </a:gs>
              <a:gs pos="100000">
                <a:schemeClr val="accent3">
                  <a:alpha val="0"/>
                </a:schemeClr>
              </a:gs>
            </a:gsLst>
            <a:lin ang="0" scaled="0"/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11" name="Richtungspfeil 10"/>
          <p:cNvSpPr/>
          <p:nvPr/>
        </p:nvSpPr>
        <p:spPr>
          <a:xfrm rot="5400000">
            <a:off x="1043071" y="1746151"/>
            <a:ext cx="485698" cy="432000"/>
          </a:xfrm>
          <a:prstGeom prst="homePlate">
            <a:avLst/>
          </a:prstGeom>
          <a:gradFill>
            <a:gsLst>
              <a:gs pos="0">
                <a:schemeClr val="accent3"/>
              </a:gs>
              <a:gs pos="100000">
                <a:schemeClr val="accent3">
                  <a:alpha val="0"/>
                </a:schemeClr>
              </a:gs>
            </a:gsLst>
            <a:lin ang="10800000" scaled="0"/>
          </a:gra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863822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el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3. Was ist </a:t>
            </a:r>
            <a:r>
              <a:rPr lang="de-DE" dirty="0" err="1" smtClean="0"/>
              <a:t>Machine</a:t>
            </a:r>
            <a:r>
              <a:rPr lang="de-DE" dirty="0" smtClean="0"/>
              <a:t> Learning?</a:t>
            </a:r>
            <a:endParaRPr lang="de-DE" dirty="0"/>
          </a:p>
        </p:txBody>
      </p:sp>
      <p:sp>
        <p:nvSpPr>
          <p:cNvPr id="10" name="Textplatzhalter 9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>
                <a:solidFill>
                  <a:schemeClr val="tx2"/>
                </a:solidFill>
              </a:rPr>
              <a:t>Selbstlernende Algorithmen / Neuronale Netze</a:t>
            </a:r>
            <a:endParaRPr lang="de-DE" dirty="0">
              <a:solidFill>
                <a:schemeClr val="tx2"/>
              </a:solidFill>
            </a:endParaRPr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/>
          <a:lstStyle/>
          <a:p>
            <a:endParaRPr lang="de-DE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F54A1-085C-4B2A-8AFD-D852DAB07D7E}" type="slidenum">
              <a:rPr lang="de-DE" smtClean="0"/>
              <a:pPr/>
              <a:t>10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198613531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742950" indent="-742950">
              <a:buFont typeface="+mj-lt"/>
              <a:buAutoNum type="arabicPeriod" startAt="3"/>
            </a:pPr>
            <a:r>
              <a:rPr lang="de-DE" dirty="0" smtClean="0"/>
              <a:t>Was ist </a:t>
            </a:r>
            <a:r>
              <a:rPr lang="de-DE" dirty="0" err="1" smtClean="0"/>
              <a:t>Machine</a:t>
            </a:r>
            <a:r>
              <a:rPr lang="de-DE" dirty="0" smtClean="0"/>
              <a:t> Learning?</a:t>
            </a:r>
            <a:endParaRPr lang="de-DE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D9CF54A1-085C-4B2A-8AFD-D852DAB07D7E}" type="slidenum">
              <a:rPr lang="de-DE" smtClean="0"/>
              <a:pPr/>
              <a:t>11</a:t>
            </a:fld>
            <a:endParaRPr lang="de-DE" dirty="0"/>
          </a:p>
        </p:txBody>
      </p:sp>
      <p:pic>
        <p:nvPicPr>
          <p:cNvPr id="1026" name="Picture 2" descr="Be Like, Friends, and Mask: Artificial&#10; HEY Intelligence NHY&#10; DO YOU ALWAYS&#10; WEAR THAT MASK?&#10; Machine&#10; Learning&#10; Machine&#10; Learning&#10; LETS KEEP&#10; THIS ON.&#10; Learning&#10; Machine&#10; Learning&#10; Statistics&#10;Still trying to convince my machine learning friend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902"/>
          <a:stretch/>
        </p:blipFill>
        <p:spPr bwMode="auto">
          <a:xfrm rot="21340834">
            <a:off x="855503" y="2033802"/>
            <a:ext cx="4422531" cy="3244039"/>
          </a:xfrm>
          <a:prstGeom prst="rect">
            <a:avLst/>
          </a:prstGeom>
          <a:noFill/>
          <a:ln w="31750">
            <a:solidFill>
              <a:schemeClr val="accent3"/>
            </a:solidFill>
          </a:ln>
          <a:effectLst>
            <a:glow rad="139700">
              <a:schemeClr val="accent3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Be Like, Friends, and Mask: Artificial&#10; HEY Intelligence NHY&#10; DO YOU ALWAYS&#10; WEAR THAT MASK?&#10; Machine&#10; Learning&#10; Machine&#10; Learning&#10; LETS KEEP&#10; THIS ON.&#10; Learning&#10; Machine&#10; Learning&#10; Statistics&#10;Still trying to convince my machine learning friend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626"/>
          <a:stretch/>
        </p:blipFill>
        <p:spPr bwMode="auto">
          <a:xfrm rot="235371">
            <a:off x="6224754" y="2728251"/>
            <a:ext cx="4424400" cy="3263651"/>
          </a:xfrm>
          <a:prstGeom prst="rect">
            <a:avLst/>
          </a:prstGeom>
          <a:noFill/>
          <a:ln w="31750">
            <a:solidFill>
              <a:schemeClr val="accent3"/>
            </a:solidFill>
          </a:ln>
          <a:effectLst>
            <a:glow rad="139700">
              <a:schemeClr val="accent3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916950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2950" indent="-742950">
              <a:buFont typeface="+mj-lt"/>
              <a:buAutoNum type="arabicPeriod" startAt="3"/>
            </a:pPr>
            <a:r>
              <a:rPr lang="de-DE" dirty="0" smtClean="0"/>
              <a:t>Was ist </a:t>
            </a:r>
            <a:r>
              <a:rPr lang="de-DE" dirty="0" err="1" smtClean="0"/>
              <a:t>Machine</a:t>
            </a:r>
            <a:r>
              <a:rPr lang="de-DE" dirty="0" smtClean="0"/>
              <a:t> Learning?</a:t>
            </a:r>
            <a:endParaRPr lang="de-DE" dirty="0"/>
          </a:p>
        </p:txBody>
      </p:sp>
      <p:sp>
        <p:nvSpPr>
          <p:cNvPr id="5" name="Inhaltsplatzhalt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b="1" dirty="0" err="1" smtClean="0">
                <a:solidFill>
                  <a:schemeClr val="accent1"/>
                </a:solidFill>
              </a:rPr>
              <a:t>Machine</a:t>
            </a:r>
            <a:r>
              <a:rPr lang="de-DE" b="1" dirty="0" smtClean="0">
                <a:solidFill>
                  <a:schemeClr val="accent1"/>
                </a:solidFill>
              </a:rPr>
              <a:t> Learning</a:t>
            </a:r>
          </a:p>
          <a:p>
            <a:r>
              <a:rPr lang="de-DE" dirty="0" smtClean="0"/>
              <a:t>Auch bekannt als »(schwache) Künstliche Intelligenz«</a:t>
            </a:r>
          </a:p>
          <a:p>
            <a:r>
              <a:rPr lang="de-DE" dirty="0" smtClean="0"/>
              <a:t>Computer trifft Entscheidungen datenbasiert aber autonom</a:t>
            </a:r>
          </a:p>
          <a:p>
            <a:r>
              <a:rPr lang="de-DE" dirty="0"/>
              <a:t>(</a:t>
            </a:r>
            <a:r>
              <a:rPr lang="de-DE" dirty="0" smtClean="0"/>
              <a:t>Selbst-)lernende Algorithmen</a:t>
            </a:r>
          </a:p>
          <a:p>
            <a:endParaRPr lang="de-DE" dirty="0" smtClean="0"/>
          </a:p>
          <a:p>
            <a:pPr marL="0" indent="0">
              <a:buNone/>
            </a:pPr>
            <a:r>
              <a:rPr lang="de-DE" b="1" dirty="0" smtClean="0">
                <a:solidFill>
                  <a:schemeClr val="accent1"/>
                </a:solidFill>
              </a:rPr>
              <a:t>Neuronale Netze</a:t>
            </a:r>
            <a:endParaRPr lang="de-DE" b="1" dirty="0">
              <a:solidFill>
                <a:schemeClr val="accent1"/>
              </a:solidFill>
            </a:endParaRPr>
          </a:p>
          <a:p>
            <a:r>
              <a:rPr lang="de-DE" dirty="0" smtClean="0"/>
              <a:t>Künstliche neuronale Netze sind ein Teil des maschinellen Lernens</a:t>
            </a:r>
            <a:r>
              <a:rPr lang="de-DE" dirty="0"/>
              <a:t> </a:t>
            </a:r>
            <a:r>
              <a:rPr lang="de-DE" dirty="0" smtClean="0"/>
              <a:t>und biologischen Nervenzellen nachgebildet</a:t>
            </a:r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9988A-9D3B-4886-92C1-576644E036E0}" type="slidenum">
              <a:rPr lang="de-DE" smtClean="0"/>
              <a:pPr/>
              <a:t>12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3999837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742950" indent="-742950">
              <a:buFont typeface="+mj-lt"/>
              <a:buAutoNum type="arabicPeriod" startAt="3"/>
            </a:pPr>
            <a:r>
              <a:rPr lang="de-DE" dirty="0"/>
              <a:t>Was ist </a:t>
            </a:r>
            <a:r>
              <a:rPr lang="de-DE" dirty="0" err="1"/>
              <a:t>Machine</a:t>
            </a:r>
            <a:r>
              <a:rPr lang="de-DE" dirty="0"/>
              <a:t> Learning?</a:t>
            </a:r>
          </a:p>
        </p:txBody>
      </p:sp>
      <p:sp>
        <p:nvSpPr>
          <p:cNvPr id="37" name="Inhaltsplatzhalter 36"/>
          <p:cNvSpPr>
            <a:spLocks noGrp="1"/>
          </p:cNvSpPr>
          <p:nvPr>
            <p:ph idx="1"/>
          </p:nvPr>
        </p:nvSpPr>
        <p:spPr>
          <a:xfrm>
            <a:off x="1129630" y="6106262"/>
            <a:ext cx="9873268" cy="4103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DE" sz="1600" b="1" dirty="0" smtClean="0"/>
              <a:t>Quelle (IBM?): </a:t>
            </a:r>
            <a:r>
              <a:rPr lang="de-DE" sz="1600" dirty="0" smtClean="0"/>
              <a:t>https</a:t>
            </a:r>
            <a:r>
              <a:rPr lang="de-DE" sz="1600" dirty="0"/>
              <a:t>://www.datasciencecentral.com/profiles/blogs/the-periodic-table-of-ai</a:t>
            </a:r>
          </a:p>
          <a:p>
            <a:pPr marL="0" indent="0">
              <a:buNone/>
            </a:pPr>
            <a:endParaRPr lang="de-DE" sz="1600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D9CF54A1-085C-4B2A-8AFD-D852DAB07D7E}" type="slidenum">
              <a:rPr lang="de-DE" smtClean="0"/>
              <a:pPr/>
              <a:t>13</a:t>
            </a:fld>
            <a:endParaRPr lang="de-DE" dirty="0"/>
          </a:p>
        </p:txBody>
      </p:sp>
      <p:sp>
        <p:nvSpPr>
          <p:cNvPr id="7" name="Eine Ecke des Rechtecks schneiden 6"/>
          <p:cNvSpPr/>
          <p:nvPr/>
        </p:nvSpPr>
        <p:spPr>
          <a:xfrm>
            <a:off x="1146864" y="1413000"/>
            <a:ext cx="968017" cy="840861"/>
          </a:xfrm>
          <a:prstGeom prst="snip1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Sr</a:t>
            </a:r>
            <a:endParaRPr lang="de-DE" sz="2400" dirty="0" smtClean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  <a:p>
            <a:pPr algn="ctr"/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Speech Recognition</a:t>
            </a:r>
            <a:endParaRPr lang="de-DE" sz="1050" dirty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8" name="Eine Ecke des Rechtecks schneiden 7"/>
          <p:cNvSpPr/>
          <p:nvPr/>
        </p:nvSpPr>
        <p:spPr>
          <a:xfrm>
            <a:off x="1146864" y="2340734"/>
            <a:ext cx="968017" cy="840861"/>
          </a:xfrm>
          <a:prstGeom prst="snip1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Ar</a:t>
            </a:r>
          </a:p>
          <a:p>
            <a:pPr algn="ctr"/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Audio Recognition</a:t>
            </a:r>
            <a:endParaRPr lang="de-DE" sz="1050" dirty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9" name="Eine Ecke des Rechtecks schneiden 8"/>
          <p:cNvSpPr/>
          <p:nvPr/>
        </p:nvSpPr>
        <p:spPr>
          <a:xfrm>
            <a:off x="1146863" y="3284358"/>
            <a:ext cx="968017" cy="840861"/>
          </a:xfrm>
          <a:prstGeom prst="snip1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F</a:t>
            </a:r>
            <a:r>
              <a:rPr lang="de-DE" sz="2400" dirty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r</a:t>
            </a:r>
            <a:endParaRPr lang="de-DE" sz="2400" dirty="0" smtClean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  <a:p>
            <a:pPr algn="ctr"/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Face Recognition</a:t>
            </a:r>
            <a:endParaRPr lang="de-DE" sz="1050" dirty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10" name="Eine Ecke des Rechtecks schneiden 9"/>
          <p:cNvSpPr/>
          <p:nvPr/>
        </p:nvSpPr>
        <p:spPr>
          <a:xfrm>
            <a:off x="1146864" y="4227982"/>
            <a:ext cx="968017" cy="840861"/>
          </a:xfrm>
          <a:prstGeom prst="snip1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Ir</a:t>
            </a:r>
            <a:endParaRPr lang="de-DE" sz="2400" dirty="0" smtClean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  <a:p>
            <a:pPr algn="ctr"/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Image Recognition</a:t>
            </a:r>
            <a:endParaRPr lang="de-DE" sz="1050" dirty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11" name="Eine Ecke des Rechtecks schneiden 10"/>
          <p:cNvSpPr/>
          <p:nvPr/>
        </p:nvSpPr>
        <p:spPr>
          <a:xfrm>
            <a:off x="1146862" y="5179672"/>
            <a:ext cx="968017" cy="840861"/>
          </a:xfrm>
          <a:prstGeom prst="snip1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G</a:t>
            </a:r>
            <a:r>
              <a:rPr lang="de-DE" sz="2400" dirty="0" err="1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r</a:t>
            </a:r>
            <a:endParaRPr lang="de-DE" sz="2400" dirty="0" smtClean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  <a:p>
            <a:pPr algn="ctr"/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General Recognition</a:t>
            </a:r>
            <a:endParaRPr lang="de-DE" sz="1050" dirty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12" name="Eine Ecke des Rechtecks schneiden 11"/>
          <p:cNvSpPr/>
          <p:nvPr/>
        </p:nvSpPr>
        <p:spPr>
          <a:xfrm>
            <a:off x="2264166" y="1415594"/>
            <a:ext cx="968017" cy="838268"/>
          </a:xfrm>
          <a:prstGeom prst="snip1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Si</a:t>
            </a:r>
          </a:p>
          <a:p>
            <a:pPr algn="ctr"/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Speech </a:t>
            </a:r>
            <a:r>
              <a:rPr lang="de-DE" sz="105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Identification</a:t>
            </a:r>
            <a:endParaRPr lang="de-DE" sz="1050" dirty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13" name="Eine Ecke des Rechtecks schneiden 12"/>
          <p:cNvSpPr/>
          <p:nvPr/>
        </p:nvSpPr>
        <p:spPr>
          <a:xfrm>
            <a:off x="2264168" y="2340734"/>
            <a:ext cx="968015" cy="840861"/>
          </a:xfrm>
          <a:prstGeom prst="snip1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Ai</a:t>
            </a:r>
          </a:p>
          <a:p>
            <a:pPr algn="ctr"/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Audio </a:t>
            </a:r>
            <a:r>
              <a:rPr lang="de-DE" sz="105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Identification</a:t>
            </a:r>
            <a:endParaRPr lang="de-DE" sz="1050" dirty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14" name="Eine Ecke des Rechtecks schneiden 13"/>
          <p:cNvSpPr/>
          <p:nvPr/>
        </p:nvSpPr>
        <p:spPr>
          <a:xfrm>
            <a:off x="2264168" y="3284358"/>
            <a:ext cx="968015" cy="840861"/>
          </a:xfrm>
          <a:prstGeom prst="snip1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Fi</a:t>
            </a:r>
            <a:endParaRPr lang="de-DE" sz="2400" dirty="0" smtClean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  <a:p>
            <a:pPr algn="ctr"/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Face </a:t>
            </a:r>
            <a:r>
              <a:rPr lang="de-DE" sz="105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Identification</a:t>
            </a:r>
            <a:endParaRPr lang="de-DE" sz="1050" dirty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15" name="Eine Ecke des Rechtecks schneiden 14"/>
          <p:cNvSpPr/>
          <p:nvPr/>
        </p:nvSpPr>
        <p:spPr>
          <a:xfrm>
            <a:off x="2264168" y="4227982"/>
            <a:ext cx="968015" cy="840861"/>
          </a:xfrm>
          <a:prstGeom prst="snip1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Ii</a:t>
            </a:r>
            <a:endParaRPr lang="de-DE" sz="2400" dirty="0" smtClean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  <a:p>
            <a:pPr algn="ctr"/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Image </a:t>
            </a:r>
            <a:r>
              <a:rPr lang="de-DE" sz="105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Identification</a:t>
            </a:r>
            <a:endParaRPr lang="de-DE" sz="1050" dirty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16" name="Eine Ecke des Rechtecks schneiden 15"/>
          <p:cNvSpPr/>
          <p:nvPr/>
        </p:nvSpPr>
        <p:spPr>
          <a:xfrm>
            <a:off x="2264166" y="5179672"/>
            <a:ext cx="968017" cy="840861"/>
          </a:xfrm>
          <a:prstGeom prst="snip1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Gi</a:t>
            </a:r>
            <a:endParaRPr lang="de-DE" sz="2400" dirty="0" smtClean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  <a:p>
            <a:pPr algn="ctr"/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General </a:t>
            </a:r>
            <a:r>
              <a:rPr lang="de-DE" sz="105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Identification</a:t>
            </a:r>
            <a:endParaRPr lang="de-DE" sz="1050" dirty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17" name="Eine Ecke des Rechtecks schneiden 16"/>
          <p:cNvSpPr/>
          <p:nvPr/>
        </p:nvSpPr>
        <p:spPr>
          <a:xfrm>
            <a:off x="3419228" y="5179672"/>
            <a:ext cx="964282" cy="840861"/>
          </a:xfrm>
          <a:prstGeom prst="snip1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Da</a:t>
            </a:r>
          </a:p>
          <a:p>
            <a:pPr algn="ctr"/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Data</a:t>
            </a:r>
            <a:b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</a:br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Analytics</a:t>
            </a:r>
            <a:endParaRPr lang="de-DE" sz="1050" dirty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18" name="Eine Ecke des Rechtecks schneiden 17"/>
          <p:cNvSpPr/>
          <p:nvPr/>
        </p:nvSpPr>
        <p:spPr>
          <a:xfrm>
            <a:off x="4581425" y="5180139"/>
            <a:ext cx="958187" cy="840861"/>
          </a:xfrm>
          <a:prstGeom prst="snip1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Te</a:t>
            </a:r>
            <a:endParaRPr lang="de-DE" sz="2400" dirty="0" smtClean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  <a:p>
            <a:pPr algn="ctr"/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Text</a:t>
            </a:r>
            <a:b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</a:br>
            <a:r>
              <a:rPr lang="de-DE" sz="105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Extraction</a:t>
            </a:r>
            <a:endParaRPr lang="de-DE" sz="1050" dirty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19" name="Eine Ecke des Rechtecks schneiden 18"/>
          <p:cNvSpPr/>
          <p:nvPr/>
        </p:nvSpPr>
        <p:spPr>
          <a:xfrm>
            <a:off x="3419226" y="2339592"/>
            <a:ext cx="964284" cy="840861"/>
          </a:xfrm>
          <a:prstGeom prst="snip1Rect">
            <a:avLst/>
          </a:prstGeom>
          <a:solidFill>
            <a:schemeClr val="accent6"/>
          </a:solidFill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P</a:t>
            </a:r>
            <a:r>
              <a:rPr lang="de-DE" sz="240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i</a:t>
            </a:r>
          </a:p>
          <a:p>
            <a:pPr algn="ctr"/>
            <a:r>
              <a:rPr lang="de-DE" sz="105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Predictive</a:t>
            </a:r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 </a:t>
            </a:r>
            <a:r>
              <a:rPr lang="de-DE" sz="105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Inference</a:t>
            </a:r>
            <a:endParaRPr lang="de-DE" sz="1050" dirty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20" name="Eine Ecke des Rechtecks schneiden 19"/>
          <p:cNvSpPr/>
          <p:nvPr/>
        </p:nvSpPr>
        <p:spPr>
          <a:xfrm>
            <a:off x="4581426" y="2339591"/>
            <a:ext cx="958186" cy="840861"/>
          </a:xfrm>
          <a:prstGeom prst="snip1Rect">
            <a:avLst/>
          </a:prstGeom>
          <a:solidFill>
            <a:schemeClr val="accent6"/>
          </a:solidFill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Pl</a:t>
            </a:r>
            <a:endParaRPr lang="de-DE" sz="2400" dirty="0" smtClean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  <a:p>
            <a:pPr algn="ctr"/>
            <a:r>
              <a:rPr lang="de-DE" sz="105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Planing</a:t>
            </a:r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/>
            </a:r>
            <a:b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</a:br>
            <a:endParaRPr lang="de-DE" sz="1050" dirty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21" name="Eine Ecke des Rechtecks schneiden 20"/>
          <p:cNvSpPr/>
          <p:nvPr/>
        </p:nvSpPr>
        <p:spPr>
          <a:xfrm>
            <a:off x="3419226" y="3284358"/>
            <a:ext cx="964284" cy="840861"/>
          </a:xfrm>
          <a:prstGeom prst="snip1Rect">
            <a:avLst/>
          </a:prstGeom>
          <a:solidFill>
            <a:schemeClr val="accent6"/>
          </a:solidFill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Ei</a:t>
            </a:r>
          </a:p>
          <a:p>
            <a:pPr algn="ctr"/>
            <a:r>
              <a:rPr lang="de-DE" sz="105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Explanatory</a:t>
            </a:r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 </a:t>
            </a:r>
            <a:r>
              <a:rPr lang="de-DE" sz="105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Inference</a:t>
            </a:r>
            <a:endParaRPr lang="de-DE" sz="1050" dirty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22" name="Eine Ecke des Rechtecks schneiden 21"/>
          <p:cNvSpPr/>
          <p:nvPr/>
        </p:nvSpPr>
        <p:spPr>
          <a:xfrm>
            <a:off x="3419226" y="4227982"/>
            <a:ext cx="964284" cy="840861"/>
          </a:xfrm>
          <a:prstGeom prst="snip1Rect">
            <a:avLst/>
          </a:prstGeom>
          <a:solidFill>
            <a:schemeClr val="accent6"/>
          </a:solidFill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Sy</a:t>
            </a:r>
            <a:endParaRPr lang="de-DE" sz="2400" dirty="0" smtClean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  <a:p>
            <a:pPr algn="ctr"/>
            <a:r>
              <a:rPr lang="de-DE" sz="105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Synthetic</a:t>
            </a:r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 </a:t>
            </a:r>
            <a:r>
              <a:rPr lang="de-DE" sz="105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Reasoning</a:t>
            </a:r>
            <a:endParaRPr lang="de-DE" sz="1050" dirty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23" name="Eine Ecke des Rechtecks schneiden 22"/>
          <p:cNvSpPr/>
          <p:nvPr/>
        </p:nvSpPr>
        <p:spPr>
          <a:xfrm>
            <a:off x="4575329" y="3292458"/>
            <a:ext cx="964283" cy="840861"/>
          </a:xfrm>
          <a:prstGeom prst="snip1Rect">
            <a:avLst/>
          </a:prstGeom>
          <a:solidFill>
            <a:schemeClr val="accent6"/>
          </a:solidFill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Ps</a:t>
            </a:r>
            <a:endParaRPr lang="de-DE" sz="2400" dirty="0" smtClean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  <a:p>
            <a:pPr algn="ctr"/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Problem</a:t>
            </a:r>
            <a:b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</a:br>
            <a:r>
              <a:rPr lang="de-DE" sz="105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Solving</a:t>
            </a:r>
            <a:endParaRPr lang="de-DE" sz="1050" dirty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24" name="Eine Ecke des Rechtecks schneiden 23"/>
          <p:cNvSpPr/>
          <p:nvPr/>
        </p:nvSpPr>
        <p:spPr>
          <a:xfrm>
            <a:off x="4581426" y="4226841"/>
            <a:ext cx="958186" cy="840861"/>
          </a:xfrm>
          <a:prstGeom prst="snip1Rect">
            <a:avLst/>
          </a:prstGeom>
          <a:solidFill>
            <a:schemeClr val="accent6"/>
          </a:solidFill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Dm</a:t>
            </a:r>
            <a:endParaRPr lang="de-DE" sz="2400" dirty="0" smtClean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  <a:p>
            <a:pPr algn="ctr"/>
            <a:r>
              <a:rPr lang="de-DE" sz="105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Decision</a:t>
            </a:r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 Making</a:t>
            </a:r>
            <a:endParaRPr lang="de-DE" sz="1050" dirty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25" name="Eine Ecke des Rechtecks schneiden 24"/>
          <p:cNvSpPr/>
          <p:nvPr/>
        </p:nvSpPr>
        <p:spPr>
          <a:xfrm>
            <a:off x="5714890" y="5179672"/>
            <a:ext cx="968017" cy="840861"/>
          </a:xfrm>
          <a:prstGeom prst="snip1Rect">
            <a:avLst/>
          </a:prstGeom>
          <a:solidFill>
            <a:schemeClr val="accent6"/>
          </a:solidFill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36000" tIns="72000" rIns="36000" bIns="72000" rtlCol="0" anchor="ctr"/>
          <a:lstStyle/>
          <a:p>
            <a:pPr algn="ctr"/>
            <a:r>
              <a:rPr lang="de-DE" sz="240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Lu</a:t>
            </a:r>
            <a:endParaRPr lang="de-DE" sz="2400" dirty="0" smtClean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  <a:p>
            <a:pPr algn="ctr"/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Language Understanding</a:t>
            </a:r>
            <a:endParaRPr lang="de-DE" sz="1050" dirty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26" name="Eine Ecke des Rechtecks schneiden 25"/>
          <p:cNvSpPr/>
          <p:nvPr/>
        </p:nvSpPr>
        <p:spPr>
          <a:xfrm>
            <a:off x="5714881" y="4223518"/>
            <a:ext cx="968017" cy="840861"/>
          </a:xfrm>
          <a:prstGeom prst="snip1Rect">
            <a:avLst/>
          </a:prstGeom>
          <a:solidFill>
            <a:schemeClr val="accent6"/>
          </a:solidFill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Lg</a:t>
            </a:r>
            <a:endParaRPr lang="de-DE" sz="2400" dirty="0" smtClean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  <a:p>
            <a:pPr algn="ctr"/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Language Generation</a:t>
            </a:r>
            <a:endParaRPr lang="de-DE" sz="1050" dirty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27" name="Eine Ecke des Rechtecks schneiden 26"/>
          <p:cNvSpPr/>
          <p:nvPr/>
        </p:nvSpPr>
        <p:spPr>
          <a:xfrm>
            <a:off x="6794881" y="3284358"/>
            <a:ext cx="968017" cy="840861"/>
          </a:xfrm>
          <a:prstGeom prst="snip1Rect">
            <a:avLst/>
          </a:prstGeom>
          <a:solidFill>
            <a:schemeClr val="bg1">
              <a:lumMod val="50000"/>
            </a:schemeClr>
          </a:solidFill>
          <a:ln>
            <a:solidFill>
              <a:schemeClr val="tx1">
                <a:lumMod val="65000"/>
                <a:lumOff val="35000"/>
                <a:alpha val="2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 err="1" smtClean="0">
                <a:latin typeface="Francois One" panose="02000503040000020004" pitchFamily="2" charset="0"/>
                <a:ea typeface="Francois One" panose="02000503040000020004" pitchFamily="2" charset="0"/>
              </a:rPr>
              <a:t>Lr</a:t>
            </a:r>
            <a:endParaRPr lang="de-DE" sz="2400" dirty="0" smtClean="0">
              <a:latin typeface="Francois One" panose="02000503040000020004" pitchFamily="2" charset="0"/>
              <a:ea typeface="Francois One" panose="02000503040000020004" pitchFamily="2" charset="0"/>
            </a:endParaRPr>
          </a:p>
          <a:p>
            <a:pPr algn="ctr"/>
            <a:r>
              <a:rPr lang="de-DE" sz="1050" dirty="0" err="1" smtClean="0">
                <a:latin typeface="Francois One" panose="02000503040000020004" pitchFamily="2" charset="0"/>
                <a:ea typeface="Francois One" panose="02000503040000020004" pitchFamily="2" charset="0"/>
              </a:rPr>
              <a:t>Relationship</a:t>
            </a:r>
            <a:r>
              <a:rPr lang="de-DE" sz="1050" dirty="0" smtClean="0">
                <a:latin typeface="Francois One" panose="02000503040000020004" pitchFamily="2" charset="0"/>
                <a:ea typeface="Francois One" panose="02000503040000020004" pitchFamily="2" charset="0"/>
              </a:rPr>
              <a:t> Learning</a:t>
            </a:r>
            <a:endParaRPr lang="de-DE" sz="1050" dirty="0"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28" name="Eine Ecke des Rechtecks schneiden 27"/>
          <p:cNvSpPr/>
          <p:nvPr/>
        </p:nvSpPr>
        <p:spPr>
          <a:xfrm>
            <a:off x="6794882" y="4223518"/>
            <a:ext cx="968017" cy="843717"/>
          </a:xfrm>
          <a:prstGeom prst="snip1Rect">
            <a:avLst/>
          </a:prstGeom>
          <a:solidFill>
            <a:schemeClr val="bg1">
              <a:lumMod val="50000"/>
            </a:schemeClr>
          </a:solidFill>
          <a:ln>
            <a:solidFill>
              <a:schemeClr val="tx1">
                <a:lumMod val="65000"/>
                <a:lumOff val="35000"/>
                <a:alpha val="2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 err="1" smtClean="0">
                <a:latin typeface="Francois One" panose="02000503040000020004" pitchFamily="2" charset="0"/>
                <a:ea typeface="Francois One" panose="02000503040000020004" pitchFamily="2" charset="0"/>
              </a:rPr>
              <a:t>Lc</a:t>
            </a:r>
            <a:endParaRPr lang="de-DE" sz="2400" dirty="0" smtClean="0">
              <a:latin typeface="Francois One" panose="02000503040000020004" pitchFamily="2" charset="0"/>
              <a:ea typeface="Francois One" panose="02000503040000020004" pitchFamily="2" charset="0"/>
            </a:endParaRPr>
          </a:p>
          <a:p>
            <a:pPr algn="ctr"/>
            <a:r>
              <a:rPr lang="de-DE" sz="1050" dirty="0" err="1" smtClean="0">
                <a:latin typeface="Francois One" panose="02000503040000020004" pitchFamily="2" charset="0"/>
                <a:ea typeface="Francois One" panose="02000503040000020004" pitchFamily="2" charset="0"/>
              </a:rPr>
              <a:t>Category</a:t>
            </a:r>
            <a:r>
              <a:rPr lang="de-DE" sz="1050" dirty="0" smtClean="0">
                <a:latin typeface="Francois One" panose="02000503040000020004" pitchFamily="2" charset="0"/>
                <a:ea typeface="Francois One" panose="02000503040000020004" pitchFamily="2" charset="0"/>
              </a:rPr>
              <a:t> Learning</a:t>
            </a:r>
            <a:endParaRPr lang="de-DE" sz="1050" dirty="0"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29" name="Eine Ecke des Rechtecks schneiden 28"/>
          <p:cNvSpPr/>
          <p:nvPr/>
        </p:nvSpPr>
        <p:spPr>
          <a:xfrm>
            <a:off x="6794881" y="5179672"/>
            <a:ext cx="968017" cy="840861"/>
          </a:xfrm>
          <a:prstGeom prst="snip1Rect">
            <a:avLst/>
          </a:prstGeom>
          <a:solidFill>
            <a:schemeClr val="bg1">
              <a:lumMod val="50000"/>
            </a:schemeClr>
          </a:solidFill>
          <a:ln>
            <a:solidFill>
              <a:schemeClr val="tx1">
                <a:lumMod val="65000"/>
                <a:lumOff val="35000"/>
                <a:alpha val="2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 err="1" smtClean="0">
                <a:latin typeface="Francois One" panose="02000503040000020004" pitchFamily="2" charset="0"/>
                <a:ea typeface="Francois One" panose="02000503040000020004" pitchFamily="2" charset="0"/>
              </a:rPr>
              <a:t>Lt</a:t>
            </a:r>
            <a:endParaRPr lang="de-DE" sz="2400" dirty="0" smtClean="0">
              <a:latin typeface="Francois One" panose="02000503040000020004" pitchFamily="2" charset="0"/>
              <a:ea typeface="Francois One" panose="02000503040000020004" pitchFamily="2" charset="0"/>
            </a:endParaRPr>
          </a:p>
          <a:p>
            <a:pPr algn="ctr"/>
            <a:r>
              <a:rPr lang="de-DE" sz="1050" dirty="0" smtClean="0">
                <a:latin typeface="Francois One" panose="02000503040000020004" pitchFamily="2" charset="0"/>
                <a:ea typeface="Francois One" panose="02000503040000020004" pitchFamily="2" charset="0"/>
              </a:rPr>
              <a:t>Knowledge </a:t>
            </a:r>
            <a:r>
              <a:rPr lang="de-DE" sz="1050" dirty="0" err="1" smtClean="0">
                <a:latin typeface="Francois One" panose="02000503040000020004" pitchFamily="2" charset="0"/>
                <a:ea typeface="Francois One" panose="02000503040000020004" pitchFamily="2" charset="0"/>
              </a:rPr>
              <a:t>Refinement</a:t>
            </a:r>
            <a:endParaRPr lang="de-DE" sz="1050" dirty="0"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30" name="Eine Ecke des Rechtecks schneiden 29"/>
          <p:cNvSpPr/>
          <p:nvPr/>
        </p:nvSpPr>
        <p:spPr>
          <a:xfrm>
            <a:off x="7874881" y="4223518"/>
            <a:ext cx="968017" cy="840861"/>
          </a:xfrm>
          <a:prstGeom prst="snip1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Ml</a:t>
            </a:r>
          </a:p>
          <a:p>
            <a:pPr algn="ctr"/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Mobility</a:t>
            </a:r>
            <a:b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</a:br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Large</a:t>
            </a:r>
            <a:endParaRPr lang="de-DE" sz="1050" dirty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31" name="Eine Ecke des Rechtecks schneiden 30"/>
          <p:cNvSpPr/>
          <p:nvPr/>
        </p:nvSpPr>
        <p:spPr>
          <a:xfrm>
            <a:off x="7874881" y="5179672"/>
            <a:ext cx="968017" cy="840861"/>
          </a:xfrm>
          <a:prstGeom prst="snip1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Ms</a:t>
            </a:r>
            <a:endParaRPr lang="de-DE" sz="2400" dirty="0" smtClean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  <a:p>
            <a:pPr algn="ctr"/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Mobility</a:t>
            </a:r>
            <a:b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</a:br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Small</a:t>
            </a:r>
            <a:endParaRPr lang="de-DE" sz="1050" dirty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32" name="Eine Ecke des Rechtecks schneiden 31"/>
          <p:cNvSpPr/>
          <p:nvPr/>
        </p:nvSpPr>
        <p:spPr>
          <a:xfrm>
            <a:off x="8954881" y="5179672"/>
            <a:ext cx="968017" cy="840861"/>
          </a:xfrm>
          <a:prstGeom prst="snip1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Ma</a:t>
            </a:r>
          </a:p>
          <a:p>
            <a:pPr algn="ctr"/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Manipulation</a:t>
            </a:r>
            <a:b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</a:br>
            <a:endParaRPr lang="de-DE" sz="1050" dirty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33" name="Eine Ecke des Rechtecks schneiden 32"/>
          <p:cNvSpPr/>
          <p:nvPr/>
        </p:nvSpPr>
        <p:spPr>
          <a:xfrm>
            <a:off x="10034881" y="5179672"/>
            <a:ext cx="968017" cy="840861"/>
          </a:xfrm>
          <a:prstGeom prst="snip1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Cn</a:t>
            </a:r>
            <a:endParaRPr lang="de-DE" sz="2400" dirty="0" smtClean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  <a:p>
            <a:pPr algn="ctr"/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Control</a:t>
            </a:r>
            <a:b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</a:br>
            <a:endParaRPr lang="de-DE" sz="1050" dirty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34" name="Eine Ecke des Rechtecks schneiden 33"/>
          <p:cNvSpPr/>
          <p:nvPr/>
        </p:nvSpPr>
        <p:spPr>
          <a:xfrm>
            <a:off x="10034881" y="4223518"/>
            <a:ext cx="968017" cy="840861"/>
          </a:xfrm>
          <a:prstGeom prst="snip1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Cm</a:t>
            </a:r>
          </a:p>
          <a:p>
            <a:pPr algn="ctr"/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Communication</a:t>
            </a:r>
            <a:b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</a:br>
            <a:endParaRPr lang="de-DE" sz="1050" dirty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35" name="Titel 3"/>
          <p:cNvSpPr txBox="1">
            <a:spLocks/>
          </p:cNvSpPr>
          <p:nvPr/>
        </p:nvSpPr>
        <p:spPr>
          <a:xfrm>
            <a:off x="4298832" y="1413000"/>
            <a:ext cx="3800113" cy="5676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sz="2800" dirty="0" smtClean="0">
                <a:solidFill>
                  <a:schemeClr val="accent3"/>
                </a:solidFill>
              </a:rPr>
              <a:t>Periodensystem der »KI«</a:t>
            </a:r>
            <a:endParaRPr lang="de-DE" sz="2800" dirty="0">
              <a:solidFill>
                <a:schemeClr val="accent3"/>
              </a:solidFill>
            </a:endParaRPr>
          </a:p>
        </p:txBody>
      </p:sp>
      <p:pic>
        <p:nvPicPr>
          <p:cNvPr id="1032" name="Picture 8" descr="Bildergebnis fÃ¼r meme comic fac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610600" y="1716763"/>
            <a:ext cx="1974530" cy="1943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919411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742950" indent="-742950">
              <a:buFont typeface="+mj-lt"/>
              <a:buAutoNum type="arabicPeriod" startAt="3"/>
            </a:pPr>
            <a:r>
              <a:rPr lang="de-DE" dirty="0"/>
              <a:t>Was ist ein Neuronales Netz?</a:t>
            </a:r>
          </a:p>
        </p:txBody>
      </p:sp>
      <p:sp>
        <p:nvSpPr>
          <p:cNvPr id="5" name="Inhaltsplatzhalt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de-DE" dirty="0" smtClean="0">
                <a:solidFill>
                  <a:schemeClr val="tx2"/>
                </a:solidFill>
              </a:rPr>
              <a:t>»Künstliche </a:t>
            </a:r>
            <a:r>
              <a:rPr lang="de-DE" dirty="0">
                <a:solidFill>
                  <a:schemeClr val="tx2"/>
                </a:solidFill>
              </a:rPr>
              <a:t>Neuronale </a:t>
            </a:r>
            <a:r>
              <a:rPr lang="de-DE" dirty="0" smtClean="0">
                <a:solidFill>
                  <a:schemeClr val="tx2"/>
                </a:solidFill>
              </a:rPr>
              <a:t>Netze (KNN) sind </a:t>
            </a:r>
            <a:r>
              <a:rPr lang="de-DE" dirty="0">
                <a:solidFill>
                  <a:schemeClr val="tx2"/>
                </a:solidFill>
              </a:rPr>
              <a:t>inspiriert durch </a:t>
            </a:r>
            <a:r>
              <a:rPr lang="de-DE" i="1" dirty="0" smtClean="0">
                <a:solidFill>
                  <a:schemeClr val="tx2"/>
                </a:solidFill>
              </a:rPr>
              <a:t>Nervenzellen</a:t>
            </a:r>
            <a:r>
              <a:rPr lang="de-DE" dirty="0" smtClean="0">
                <a:solidFill>
                  <a:schemeClr val="tx2"/>
                </a:solidFill>
              </a:rPr>
              <a:t> und </a:t>
            </a:r>
            <a:r>
              <a:rPr lang="de-DE" dirty="0">
                <a:solidFill>
                  <a:schemeClr val="tx2"/>
                </a:solidFill>
              </a:rPr>
              <a:t>lassen sich für maschinelles </a:t>
            </a:r>
            <a:r>
              <a:rPr lang="de-DE" dirty="0" smtClean="0">
                <a:solidFill>
                  <a:schemeClr val="tx2"/>
                </a:solidFill>
              </a:rPr>
              <a:t>Lernen einsetzen</a:t>
            </a:r>
            <a:r>
              <a:rPr lang="de-DE" dirty="0">
                <a:solidFill>
                  <a:schemeClr val="tx2"/>
                </a:solidFill>
              </a:rPr>
              <a:t>. </a:t>
            </a:r>
            <a:r>
              <a:rPr lang="de-DE" dirty="0" smtClean="0">
                <a:solidFill>
                  <a:schemeClr val="tx2"/>
                </a:solidFill>
              </a:rPr>
              <a:t>Mithilfe der KNN können verschiedene Problemstellungen </a:t>
            </a:r>
            <a:r>
              <a:rPr lang="de-DE" dirty="0">
                <a:solidFill>
                  <a:schemeClr val="tx2"/>
                </a:solidFill>
              </a:rPr>
              <a:t>computerbasiert </a:t>
            </a:r>
            <a:r>
              <a:rPr lang="de-DE" dirty="0" smtClean="0">
                <a:solidFill>
                  <a:schemeClr val="tx2"/>
                </a:solidFill>
              </a:rPr>
              <a:t>gelöst werden.«</a:t>
            </a:r>
          </a:p>
          <a:p>
            <a:pPr marL="0" indent="0">
              <a:lnSpc>
                <a:spcPct val="150000"/>
              </a:lnSpc>
              <a:buNone/>
            </a:pPr>
            <a:endParaRPr lang="de-DE" dirty="0" smtClean="0">
              <a:solidFill>
                <a:schemeClr val="tx2"/>
              </a:solidFill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à"/>
            </a:pPr>
            <a:r>
              <a:rPr lang="de-DE" b="1" dirty="0" smtClean="0">
                <a:solidFill>
                  <a:schemeClr val="accent1"/>
                </a:solidFill>
              </a:rPr>
              <a:t>Methode, um einem Computer </a:t>
            </a:r>
            <a:r>
              <a:rPr lang="de-DE" b="1" i="1" dirty="0" smtClean="0">
                <a:solidFill>
                  <a:schemeClr val="accent1"/>
                </a:solidFill>
              </a:rPr>
              <a:t>Wissen</a:t>
            </a:r>
            <a:r>
              <a:rPr lang="de-DE" b="1" dirty="0" smtClean="0">
                <a:solidFill>
                  <a:schemeClr val="accent1"/>
                </a:solidFill>
              </a:rPr>
              <a:t> zu vermitteln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à"/>
            </a:pPr>
            <a:r>
              <a:rPr lang="de-DE" dirty="0" smtClean="0"/>
              <a:t>Marvin Lee </a:t>
            </a:r>
            <a:r>
              <a:rPr lang="de-DE" dirty="0" err="1" smtClean="0"/>
              <a:t>Minsky</a:t>
            </a:r>
            <a:endParaRPr lang="de-DE" dirty="0" smtClean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D9CF54A1-085C-4B2A-8AFD-D852DAB07D7E}" type="slidenum">
              <a:rPr lang="de-DE" smtClean="0"/>
              <a:pPr/>
              <a:t>14</a:t>
            </a:fld>
            <a:endParaRPr lang="de-DE" dirty="0"/>
          </a:p>
        </p:txBody>
      </p:sp>
      <p:sp>
        <p:nvSpPr>
          <p:cNvPr id="7" name="Rechteck 6"/>
          <p:cNvSpPr/>
          <p:nvPr/>
        </p:nvSpPr>
        <p:spPr>
          <a:xfrm>
            <a:off x="569265" y="5895519"/>
            <a:ext cx="9293213" cy="6637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de-DE" sz="1600" b="1" dirty="0"/>
              <a:t>Angepasst übernommen von:</a:t>
            </a:r>
          </a:p>
          <a:p>
            <a: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de-DE" sz="1600" dirty="0"/>
              <a:t>https://www.bigdata-insider.de/was-ist-ein-neuronales-netz-a-686185/</a:t>
            </a:r>
          </a:p>
        </p:txBody>
      </p:sp>
    </p:spTree>
    <p:extLst>
      <p:ext uri="{BB962C8B-B14F-4D97-AF65-F5344CB8AC3E}">
        <p14:creationId xmlns:p14="http://schemas.microsoft.com/office/powerpoint/2010/main" val="239689788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742950" indent="-742950">
              <a:buFont typeface="+mj-lt"/>
              <a:buAutoNum type="arabicPeriod" startAt="3"/>
            </a:pPr>
            <a:r>
              <a:rPr lang="de-DE" dirty="0" smtClean="0"/>
              <a:t>Was </a:t>
            </a:r>
            <a:r>
              <a:rPr lang="de-DE" dirty="0"/>
              <a:t>ist ein Neuronales Netz?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Ein neuronales Netz besteht aus künstlichen Neuronen</a:t>
            </a:r>
          </a:p>
          <a:p>
            <a:r>
              <a:rPr lang="de-DE" dirty="0" smtClean="0"/>
              <a:t>Ein Neuron ist einer Nervenzelle nachgebaut</a:t>
            </a:r>
            <a:endParaRPr lang="de-DE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D9CF54A1-085C-4B2A-8AFD-D852DAB07D7E}" type="slidenum">
              <a:rPr lang="de-DE" smtClean="0"/>
              <a:pPr/>
              <a:t>15</a:t>
            </a:fld>
            <a:endParaRPr lang="de-DE" dirty="0"/>
          </a:p>
        </p:txBody>
      </p:sp>
      <p:sp>
        <p:nvSpPr>
          <p:cNvPr id="13" name="Rechteck 12"/>
          <p:cNvSpPr/>
          <p:nvPr/>
        </p:nvSpPr>
        <p:spPr>
          <a:xfrm>
            <a:off x="838201" y="5570656"/>
            <a:ext cx="9649799" cy="8853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de-DE" sz="1600" b="1" dirty="0"/>
              <a:t>Bildquellen:</a:t>
            </a:r>
          </a:p>
          <a:p>
            <a: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de-DE" sz="1600" dirty="0"/>
              <a:t>https://upload.wikimedia.org/wikipedia/commons/thumb/9/92/Neurons_uni_bi_multi_pseudouni.svg/330px-Neurons_uni_bi_multi_pseudouni.svg.png</a:t>
            </a:r>
          </a:p>
        </p:txBody>
      </p:sp>
      <p:grpSp>
        <p:nvGrpSpPr>
          <p:cNvPr id="2" name="Gruppieren 1"/>
          <p:cNvGrpSpPr/>
          <p:nvPr/>
        </p:nvGrpSpPr>
        <p:grpSpPr>
          <a:xfrm>
            <a:off x="916297" y="3101895"/>
            <a:ext cx="3807139" cy="2487108"/>
            <a:chOff x="916297" y="3101895"/>
            <a:chExt cx="3807139" cy="2487108"/>
          </a:xfrm>
        </p:grpSpPr>
        <p:pic>
          <p:nvPicPr>
            <p:cNvPr id="11" name="Grafik 10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rot="2235358">
              <a:off x="2173598" y="3101895"/>
              <a:ext cx="2162703" cy="2487108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6" name="Textfeld 25"/>
            <p:cNvSpPr txBox="1"/>
            <p:nvPr/>
          </p:nvSpPr>
          <p:spPr>
            <a:xfrm>
              <a:off x="2898898" y="3133640"/>
              <a:ext cx="182453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de-DE"/>
              </a:defPPr>
              <a:lvl1pPr>
                <a:defRPr sz="2000">
                  <a:solidFill>
                    <a:schemeClr val="tx2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</a:lstStyle>
            <a:p>
              <a:r>
                <a:rPr lang="de-DE" dirty="0" err="1">
                  <a:solidFill>
                    <a:schemeClr val="accent5">
                      <a:lumMod val="75000"/>
                    </a:schemeClr>
                  </a:solidFill>
                </a:rPr>
                <a:t>Axonterminale</a:t>
              </a:r>
              <a:endParaRPr lang="de-DE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cxnSp>
          <p:nvCxnSpPr>
            <p:cNvPr id="14" name="Gerade Verbindung mit Pfeil 13"/>
            <p:cNvCxnSpPr>
              <a:endCxn id="15" idx="2"/>
            </p:cNvCxnSpPr>
            <p:nvPr/>
          </p:nvCxnSpPr>
          <p:spPr>
            <a:xfrm flipH="1" flipV="1">
              <a:off x="1564872" y="3613111"/>
              <a:ext cx="648575" cy="385522"/>
            </a:xfrm>
            <a:prstGeom prst="straightConnector1">
              <a:avLst/>
            </a:prstGeom>
            <a:ln w="44450">
              <a:solidFill>
                <a:schemeClr val="tx2">
                  <a:lumMod val="60000"/>
                  <a:lumOff val="40000"/>
                </a:schemeClr>
              </a:solidFill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Gerade Verbindung mit Pfeil 16"/>
            <p:cNvCxnSpPr>
              <a:endCxn id="15" idx="2"/>
            </p:cNvCxnSpPr>
            <p:nvPr/>
          </p:nvCxnSpPr>
          <p:spPr>
            <a:xfrm flipH="1" flipV="1">
              <a:off x="1564872" y="3613111"/>
              <a:ext cx="465997" cy="759105"/>
            </a:xfrm>
            <a:prstGeom prst="straightConnector1">
              <a:avLst/>
            </a:prstGeom>
            <a:ln w="44450">
              <a:solidFill>
                <a:schemeClr val="tx2">
                  <a:lumMod val="60000"/>
                  <a:lumOff val="40000"/>
                </a:schemeClr>
              </a:solidFill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Textfeld 14"/>
            <p:cNvSpPr txBox="1"/>
            <p:nvPr/>
          </p:nvSpPr>
          <p:spPr>
            <a:xfrm>
              <a:off x="916297" y="3213001"/>
              <a:ext cx="129715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sz="2000" dirty="0" smtClean="0">
                  <a:solidFill>
                    <a:schemeClr val="accent5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Dendriten</a:t>
              </a:r>
              <a:endParaRPr lang="de-DE" sz="20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5" name="Textfeld 24"/>
            <p:cNvSpPr txBox="1"/>
            <p:nvPr/>
          </p:nvSpPr>
          <p:spPr>
            <a:xfrm>
              <a:off x="3476197" y="4895106"/>
              <a:ext cx="109837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de-DE"/>
              </a:defPPr>
              <a:lvl1pPr>
                <a:defRPr sz="2000">
                  <a:solidFill>
                    <a:schemeClr val="tx2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</a:lstStyle>
            <a:p>
              <a:r>
                <a:rPr lang="de-DE" dirty="0">
                  <a:solidFill>
                    <a:schemeClr val="accent5">
                      <a:lumMod val="75000"/>
                    </a:schemeClr>
                  </a:solidFill>
                </a:rPr>
                <a:t>Zellkern</a:t>
              </a:r>
            </a:p>
          </p:txBody>
        </p:sp>
        <p:cxnSp>
          <p:nvCxnSpPr>
            <p:cNvPr id="27" name="Gerade Verbindung mit Pfeil 26"/>
            <p:cNvCxnSpPr>
              <a:stCxn id="26" idx="2"/>
            </p:cNvCxnSpPr>
            <p:nvPr/>
          </p:nvCxnSpPr>
          <p:spPr>
            <a:xfrm>
              <a:off x="3811167" y="3533750"/>
              <a:ext cx="274986" cy="193954"/>
            </a:xfrm>
            <a:prstGeom prst="straightConnector1">
              <a:avLst/>
            </a:prstGeom>
            <a:ln w="44450">
              <a:solidFill>
                <a:schemeClr val="tx2">
                  <a:lumMod val="60000"/>
                  <a:lumOff val="40000"/>
                </a:schemeClr>
              </a:solidFill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Gerade Verbindung mit Pfeil 29"/>
            <p:cNvCxnSpPr>
              <a:endCxn id="25" idx="1"/>
            </p:cNvCxnSpPr>
            <p:nvPr/>
          </p:nvCxnSpPr>
          <p:spPr>
            <a:xfrm>
              <a:off x="2898898" y="4708008"/>
              <a:ext cx="577299" cy="387153"/>
            </a:xfrm>
            <a:prstGeom prst="straightConnector1">
              <a:avLst/>
            </a:prstGeom>
            <a:ln w="44450">
              <a:solidFill>
                <a:schemeClr val="tx2">
                  <a:lumMod val="60000"/>
                  <a:lumOff val="40000"/>
                </a:schemeClr>
              </a:solidFill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Gruppieren 11"/>
          <p:cNvGrpSpPr/>
          <p:nvPr/>
        </p:nvGrpSpPr>
        <p:grpSpPr>
          <a:xfrm>
            <a:off x="5388087" y="2935128"/>
            <a:ext cx="4667913" cy="2494215"/>
            <a:chOff x="5003347" y="2791128"/>
            <a:chExt cx="4667913" cy="2494215"/>
          </a:xfrm>
        </p:grpSpPr>
        <p:sp>
          <p:nvSpPr>
            <p:cNvPr id="7" name="Ellipse 6"/>
            <p:cNvSpPr/>
            <p:nvPr/>
          </p:nvSpPr>
          <p:spPr>
            <a:xfrm>
              <a:off x="7104000" y="3801576"/>
              <a:ext cx="864000" cy="864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2">
                  <a:lumMod val="60000"/>
                  <a:lumOff val="4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l-GR" sz="4800" dirty="0">
                  <a:solidFill>
                    <a:schemeClr val="tx2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Arial" panose="020B0604020202020204" pitchFamily="34" charset="0"/>
                </a:rPr>
                <a:t>Σ</a:t>
              </a:r>
              <a:endParaRPr lang="de-DE" sz="4800" dirty="0">
                <a:solidFill>
                  <a:schemeClr val="tx2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endParaRPr>
            </a:p>
          </p:txBody>
        </p:sp>
        <p:cxnSp>
          <p:nvCxnSpPr>
            <p:cNvPr id="9" name="Gerade Verbindung mit Pfeil 8"/>
            <p:cNvCxnSpPr>
              <a:stCxn id="52" idx="6"/>
              <a:endCxn id="7" idx="2"/>
            </p:cNvCxnSpPr>
            <p:nvPr/>
          </p:nvCxnSpPr>
          <p:spPr>
            <a:xfrm flipV="1">
              <a:off x="6004300" y="4233576"/>
              <a:ext cx="1099700" cy="21942"/>
            </a:xfrm>
            <a:prstGeom prst="straightConnector1">
              <a:avLst/>
            </a:prstGeom>
            <a:ln w="44450">
              <a:solidFill>
                <a:schemeClr val="tx2">
                  <a:lumMod val="60000"/>
                  <a:lumOff val="40000"/>
                </a:schemeClr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Gerade Verbindung mit Pfeil 15"/>
            <p:cNvCxnSpPr>
              <a:stCxn id="54" idx="6"/>
              <a:endCxn id="7" idx="3"/>
            </p:cNvCxnSpPr>
            <p:nvPr/>
          </p:nvCxnSpPr>
          <p:spPr>
            <a:xfrm flipV="1">
              <a:off x="5988441" y="4539046"/>
              <a:ext cx="1242089" cy="458297"/>
            </a:xfrm>
            <a:prstGeom prst="straightConnector1">
              <a:avLst/>
            </a:prstGeom>
            <a:ln w="44450">
              <a:solidFill>
                <a:schemeClr val="tx2">
                  <a:lumMod val="60000"/>
                  <a:lumOff val="40000"/>
                </a:schemeClr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Gerade Verbindung mit Pfeil 18"/>
            <p:cNvCxnSpPr>
              <a:stCxn id="48" idx="6"/>
              <a:endCxn id="7" idx="1"/>
            </p:cNvCxnSpPr>
            <p:nvPr/>
          </p:nvCxnSpPr>
          <p:spPr>
            <a:xfrm>
              <a:off x="5988441" y="3517869"/>
              <a:ext cx="1242089" cy="410237"/>
            </a:xfrm>
            <a:prstGeom prst="straightConnector1">
              <a:avLst/>
            </a:prstGeom>
            <a:ln w="44450">
              <a:solidFill>
                <a:schemeClr val="tx2">
                  <a:lumMod val="60000"/>
                  <a:lumOff val="40000"/>
                </a:schemeClr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Gerade Verbindung mit Pfeil 21"/>
            <p:cNvCxnSpPr>
              <a:stCxn id="7" idx="6"/>
            </p:cNvCxnSpPr>
            <p:nvPr/>
          </p:nvCxnSpPr>
          <p:spPr>
            <a:xfrm>
              <a:off x="7968000" y="4233576"/>
              <a:ext cx="520870" cy="0"/>
            </a:xfrm>
            <a:prstGeom prst="straightConnector1">
              <a:avLst/>
            </a:prstGeom>
            <a:ln w="44450">
              <a:solidFill>
                <a:schemeClr val="tx2">
                  <a:lumMod val="60000"/>
                  <a:lumOff val="40000"/>
                </a:schemeClr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Textfeld 36"/>
            <p:cNvSpPr txBox="1"/>
            <p:nvPr/>
          </p:nvSpPr>
          <p:spPr>
            <a:xfrm>
              <a:off x="5003347" y="2791153"/>
              <a:ext cx="126989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de-DE"/>
              </a:defPPr>
              <a:lvl1pPr>
                <a:defRPr sz="2000">
                  <a:solidFill>
                    <a:schemeClr val="tx2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</a:lstStyle>
            <a:p>
              <a:r>
                <a:rPr lang="de-DE" dirty="0">
                  <a:solidFill>
                    <a:schemeClr val="accent5">
                      <a:lumMod val="75000"/>
                    </a:schemeClr>
                  </a:solidFill>
                </a:rPr>
                <a:t>Eingaben</a:t>
              </a:r>
            </a:p>
          </p:txBody>
        </p:sp>
        <p:sp>
          <p:nvSpPr>
            <p:cNvPr id="43" name="Textfeld 42"/>
            <p:cNvSpPr txBox="1"/>
            <p:nvPr/>
          </p:nvSpPr>
          <p:spPr>
            <a:xfrm>
              <a:off x="7490129" y="2795540"/>
              <a:ext cx="197312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de-DE"/>
              </a:defPPr>
              <a:lvl1pPr>
                <a:defRPr sz="2000">
                  <a:solidFill>
                    <a:schemeClr val="tx2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</a:lstStyle>
            <a:p>
              <a:pPr algn="ctr"/>
              <a:r>
                <a:rPr lang="de-DE" dirty="0">
                  <a:solidFill>
                    <a:schemeClr val="accent5">
                      <a:lumMod val="75000"/>
                    </a:schemeClr>
                  </a:solidFill>
                </a:rPr>
                <a:t>Übertragungs-</a:t>
              </a:r>
              <a:br>
                <a:rPr lang="de-DE" dirty="0">
                  <a:solidFill>
                    <a:schemeClr val="accent5">
                      <a:lumMod val="75000"/>
                    </a:schemeClr>
                  </a:solidFill>
                </a:rPr>
              </a:br>
              <a:r>
                <a:rPr lang="de-DE" dirty="0" err="1">
                  <a:solidFill>
                    <a:schemeClr val="accent5">
                      <a:lumMod val="75000"/>
                    </a:schemeClr>
                  </a:solidFill>
                </a:rPr>
                <a:t>funktion</a:t>
              </a:r>
              <a:endParaRPr lang="de-DE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45" name="Textfeld 44"/>
            <p:cNvSpPr txBox="1"/>
            <p:nvPr/>
          </p:nvSpPr>
          <p:spPr>
            <a:xfrm>
              <a:off x="8562623" y="4039101"/>
              <a:ext cx="1108637" cy="400110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de-DE"/>
              </a:defPPr>
              <a:lvl1pPr algn="ctr">
                <a:defRPr sz="2000" i="1">
                  <a:solidFill>
                    <a:schemeClr val="tx2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Arial" panose="020B0604020202020204" pitchFamily="34" charset="0"/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r>
                <a:rPr lang="de-DE" dirty="0"/>
                <a:t>Ausgabe</a:t>
              </a:r>
            </a:p>
          </p:txBody>
        </p:sp>
        <p:sp>
          <p:nvSpPr>
            <p:cNvPr id="48" name="Ellipse 47"/>
            <p:cNvSpPr/>
            <p:nvPr/>
          </p:nvSpPr>
          <p:spPr>
            <a:xfrm>
              <a:off x="5412441" y="3229869"/>
              <a:ext cx="576000" cy="576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2">
                  <a:lumMod val="60000"/>
                  <a:lumOff val="4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1600" dirty="0" smtClean="0">
                  <a:solidFill>
                    <a:schemeClr val="tx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x1</a:t>
              </a:r>
              <a:endParaRPr lang="de-DE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2" name="Ellipse 51"/>
            <p:cNvSpPr/>
            <p:nvPr/>
          </p:nvSpPr>
          <p:spPr>
            <a:xfrm>
              <a:off x="5428300" y="3967518"/>
              <a:ext cx="576000" cy="576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2">
                  <a:lumMod val="60000"/>
                  <a:lumOff val="4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1600" dirty="0" smtClean="0">
                  <a:solidFill>
                    <a:schemeClr val="tx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x..</a:t>
              </a:r>
              <a:endParaRPr lang="de-DE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4" name="Ellipse 53"/>
            <p:cNvSpPr/>
            <p:nvPr/>
          </p:nvSpPr>
          <p:spPr>
            <a:xfrm>
              <a:off x="5412441" y="4709343"/>
              <a:ext cx="576000" cy="576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2">
                  <a:lumMod val="60000"/>
                  <a:lumOff val="4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1600" dirty="0" err="1" smtClean="0">
                  <a:solidFill>
                    <a:schemeClr val="tx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xn</a:t>
              </a:r>
              <a:endParaRPr lang="de-DE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6" name="Textfeld 55"/>
            <p:cNvSpPr txBox="1"/>
            <p:nvPr/>
          </p:nvSpPr>
          <p:spPr>
            <a:xfrm>
              <a:off x="6469728" y="3321211"/>
              <a:ext cx="735827" cy="294748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de-DE"/>
              </a:defPPr>
              <a:lvl1pPr algn="ctr">
                <a:defRPr sz="2000" i="1">
                  <a:solidFill>
                    <a:schemeClr val="tx2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Arial" panose="020B0604020202020204" pitchFamily="34" charset="0"/>
                </a:defRPr>
              </a:lvl1pPr>
            </a:lstStyle>
            <a:p>
              <a:r>
                <a:rPr lang="de-DE" dirty="0"/>
                <a:t>w1</a:t>
              </a:r>
            </a:p>
          </p:txBody>
        </p:sp>
        <p:sp>
          <p:nvSpPr>
            <p:cNvPr id="58" name="Textfeld 57"/>
            <p:cNvSpPr txBox="1"/>
            <p:nvPr/>
          </p:nvSpPr>
          <p:spPr>
            <a:xfrm>
              <a:off x="6068386" y="3933467"/>
              <a:ext cx="735827" cy="294748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de-DE"/>
              </a:defPPr>
              <a:lvl1pPr algn="ctr">
                <a:defRPr sz="1600">
                  <a:solidFill>
                    <a:schemeClr val="tx2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r>
                <a:rPr lang="de-DE" sz="2000" i="1" dirty="0" smtClean="0">
                  <a:latin typeface="Cambria Math" panose="02040503050406030204" pitchFamily="18" charset="0"/>
                  <a:ea typeface="Cambria Math" panose="02040503050406030204" pitchFamily="18" charset="0"/>
                </a:rPr>
                <a:t>w …</a:t>
              </a:r>
              <a:endParaRPr lang="de-DE" sz="2000" i="1" dirty="0">
                <a:latin typeface="Cambria Math" panose="02040503050406030204" pitchFamily="18" charset="0"/>
                <a:ea typeface="Cambria Math" panose="02040503050406030204" pitchFamily="18" charset="0"/>
              </a:endParaRPr>
            </a:p>
          </p:txBody>
        </p:sp>
        <p:sp>
          <p:nvSpPr>
            <p:cNvPr id="59" name="Textfeld 58"/>
            <p:cNvSpPr txBox="1"/>
            <p:nvPr/>
          </p:nvSpPr>
          <p:spPr>
            <a:xfrm>
              <a:off x="6436299" y="4868331"/>
              <a:ext cx="735827" cy="294748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de-DE"/>
              </a:defPPr>
              <a:lvl1pPr algn="ctr">
                <a:defRPr sz="2000" i="1">
                  <a:solidFill>
                    <a:schemeClr val="tx2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Arial" panose="020B0604020202020204" pitchFamily="34" charset="0"/>
                </a:defRPr>
              </a:lvl1pPr>
            </a:lstStyle>
            <a:p>
              <a:r>
                <a:rPr lang="de-DE" dirty="0" err="1"/>
                <a:t>wn</a:t>
              </a:r>
              <a:endParaRPr lang="de-DE" dirty="0"/>
            </a:p>
          </p:txBody>
        </p:sp>
        <p:sp>
          <p:nvSpPr>
            <p:cNvPr id="60" name="Textfeld 59"/>
            <p:cNvSpPr txBox="1"/>
            <p:nvPr/>
          </p:nvSpPr>
          <p:spPr>
            <a:xfrm>
              <a:off x="6322083" y="2791128"/>
              <a:ext cx="125386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de-DE"/>
              </a:defPPr>
              <a:lvl1pPr>
                <a:defRPr sz="2000">
                  <a:solidFill>
                    <a:schemeClr val="tx2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</a:lstStyle>
            <a:p>
              <a:pPr algn="ctr"/>
              <a:r>
                <a:rPr lang="de-DE" dirty="0" smtClean="0">
                  <a:solidFill>
                    <a:schemeClr val="accent5">
                      <a:lumMod val="75000"/>
                    </a:schemeClr>
                  </a:solidFill>
                </a:rPr>
                <a:t>Gewichte</a:t>
              </a:r>
              <a:endParaRPr lang="de-DE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4687118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742950" indent="-742950">
              <a:buFont typeface="+mj-lt"/>
              <a:buAutoNum type="arabicPeriod" startAt="3"/>
            </a:pPr>
            <a:r>
              <a:rPr lang="de-DE" dirty="0" smtClean="0"/>
              <a:t>Was </a:t>
            </a:r>
            <a:r>
              <a:rPr lang="de-DE" dirty="0"/>
              <a:t>ist ein Neuronales Netz?</a:t>
            </a:r>
          </a:p>
        </p:txBody>
      </p:sp>
      <p:sp>
        <p:nvSpPr>
          <p:cNvPr id="129" name="Inhaltsplatzhalter 128"/>
          <p:cNvSpPr>
            <a:spLocks noGrp="1"/>
          </p:cNvSpPr>
          <p:nvPr>
            <p:ph idx="1"/>
          </p:nvPr>
        </p:nvSpPr>
        <p:spPr>
          <a:xfrm>
            <a:off x="838200" y="1773000"/>
            <a:ext cx="5321837" cy="4403963"/>
          </a:xfrm>
        </p:spPr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de-DE" dirty="0"/>
              <a:t>Definierte Anzahl an Inputs</a:t>
            </a:r>
          </a:p>
          <a:p>
            <a:pPr>
              <a:lnSpc>
                <a:spcPct val="130000"/>
              </a:lnSpc>
            </a:pPr>
            <a:r>
              <a:rPr lang="de-DE" dirty="0"/>
              <a:t>Definierte Anzahl* an Outputs</a:t>
            </a:r>
          </a:p>
          <a:p>
            <a:pPr>
              <a:lnSpc>
                <a:spcPct val="130000"/>
              </a:lnSpc>
            </a:pPr>
            <a:r>
              <a:rPr lang="de-DE" dirty="0"/>
              <a:t>Beliebig viele Schichten (Layer)</a:t>
            </a:r>
            <a:br>
              <a:rPr lang="de-DE" dirty="0"/>
            </a:br>
            <a:r>
              <a:rPr lang="de-DE" dirty="0">
                <a:sym typeface="Wingdings" panose="05000000000000000000" pitchFamily="2" charset="2"/>
              </a:rPr>
              <a:t> Wie viele sind sinnvoll?</a:t>
            </a:r>
            <a:endParaRPr lang="de-DE" dirty="0"/>
          </a:p>
          <a:p>
            <a:pPr>
              <a:lnSpc>
                <a:spcPct val="130000"/>
              </a:lnSpc>
            </a:pPr>
            <a:r>
              <a:rPr lang="de-DE" dirty="0"/>
              <a:t>Ein Layer besitzt ein oder mehrere Neuron(en)</a:t>
            </a:r>
          </a:p>
          <a:p>
            <a:pPr>
              <a:lnSpc>
                <a:spcPct val="130000"/>
              </a:lnSpc>
            </a:pPr>
            <a:r>
              <a:rPr lang="de-DE" dirty="0"/>
              <a:t>Ausgabe: 0 ... 1 (monoton steigend)</a:t>
            </a:r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F54A1-085C-4B2A-8AFD-D852DAB07D7E}" type="slidenum">
              <a:rPr lang="de-DE" smtClean="0"/>
              <a:pPr/>
              <a:t>16</a:t>
            </a:fld>
            <a:endParaRPr lang="de-DE" dirty="0"/>
          </a:p>
        </p:txBody>
      </p:sp>
      <p:grpSp>
        <p:nvGrpSpPr>
          <p:cNvPr id="6" name="Gruppieren 5"/>
          <p:cNvGrpSpPr/>
          <p:nvPr/>
        </p:nvGrpSpPr>
        <p:grpSpPr>
          <a:xfrm>
            <a:off x="6384000" y="1605101"/>
            <a:ext cx="4511081" cy="4559899"/>
            <a:chOff x="5664000" y="1169269"/>
            <a:chExt cx="4511081" cy="4559899"/>
          </a:xfrm>
        </p:grpSpPr>
        <p:sp>
          <p:nvSpPr>
            <p:cNvPr id="31" name="Ellipse 30"/>
            <p:cNvSpPr/>
            <p:nvPr/>
          </p:nvSpPr>
          <p:spPr>
            <a:xfrm>
              <a:off x="7276587" y="2393338"/>
              <a:ext cx="864000" cy="864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2">
                  <a:lumMod val="60000"/>
                  <a:lumOff val="4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l-GR" sz="4800" dirty="0">
                  <a:solidFill>
                    <a:schemeClr val="tx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Σ</a:t>
              </a:r>
              <a:endParaRPr lang="de-DE" sz="4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32" name="Gerade Verbindung mit Pfeil 31"/>
            <p:cNvCxnSpPr>
              <a:stCxn id="38" idx="7"/>
              <a:endCxn id="31" idx="3"/>
            </p:cNvCxnSpPr>
            <p:nvPr/>
          </p:nvCxnSpPr>
          <p:spPr>
            <a:xfrm flipV="1">
              <a:off x="6170180" y="3130808"/>
              <a:ext cx="1232937" cy="917734"/>
            </a:xfrm>
            <a:prstGeom prst="straightConnector1">
              <a:avLst/>
            </a:prstGeom>
            <a:ln w="44450">
              <a:solidFill>
                <a:schemeClr val="tx2">
                  <a:lumMod val="60000"/>
                  <a:lumOff val="40000"/>
                </a:schemeClr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Gerade Verbindung mit Pfeil 32"/>
            <p:cNvCxnSpPr>
              <a:stCxn id="39" idx="7"/>
              <a:endCxn id="31" idx="4"/>
            </p:cNvCxnSpPr>
            <p:nvPr/>
          </p:nvCxnSpPr>
          <p:spPr>
            <a:xfrm flipV="1">
              <a:off x="6168388" y="3257338"/>
              <a:ext cx="1540199" cy="1969490"/>
            </a:xfrm>
            <a:prstGeom prst="straightConnector1">
              <a:avLst/>
            </a:prstGeom>
            <a:ln w="44450">
              <a:solidFill>
                <a:schemeClr val="tx2">
                  <a:lumMod val="60000"/>
                  <a:lumOff val="40000"/>
                </a:schemeClr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Gerade Verbindung mit Pfeil 33"/>
            <p:cNvCxnSpPr>
              <a:stCxn id="12" idx="6"/>
              <a:endCxn id="31" idx="1"/>
            </p:cNvCxnSpPr>
            <p:nvPr/>
          </p:nvCxnSpPr>
          <p:spPr>
            <a:xfrm>
              <a:off x="6240000" y="1917000"/>
              <a:ext cx="1163117" cy="602868"/>
            </a:xfrm>
            <a:prstGeom prst="straightConnector1">
              <a:avLst/>
            </a:prstGeom>
            <a:ln w="44450">
              <a:solidFill>
                <a:schemeClr val="tx2">
                  <a:lumMod val="60000"/>
                  <a:lumOff val="40000"/>
                </a:schemeClr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Gerade Verbindung mit Pfeil 34"/>
            <p:cNvCxnSpPr>
              <a:stCxn id="31" idx="6"/>
              <a:endCxn id="98" idx="1"/>
            </p:cNvCxnSpPr>
            <p:nvPr/>
          </p:nvCxnSpPr>
          <p:spPr>
            <a:xfrm>
              <a:off x="8140587" y="2825338"/>
              <a:ext cx="711777" cy="559667"/>
            </a:xfrm>
            <a:prstGeom prst="straightConnector1">
              <a:avLst/>
            </a:prstGeom>
            <a:ln w="44450">
              <a:solidFill>
                <a:schemeClr val="tx2">
                  <a:lumMod val="60000"/>
                  <a:lumOff val="40000"/>
                </a:schemeClr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Ellipse 11"/>
            <p:cNvSpPr/>
            <p:nvPr/>
          </p:nvSpPr>
          <p:spPr>
            <a:xfrm>
              <a:off x="5664000" y="1629000"/>
              <a:ext cx="576000" cy="576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2">
                  <a:lumMod val="60000"/>
                  <a:lumOff val="4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1600" dirty="0" smtClean="0">
                  <a:solidFill>
                    <a:schemeClr val="tx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x1</a:t>
              </a:r>
              <a:endParaRPr lang="de-DE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6" name="Ellipse 35"/>
            <p:cNvSpPr/>
            <p:nvPr/>
          </p:nvSpPr>
          <p:spPr>
            <a:xfrm>
              <a:off x="5676741" y="2745207"/>
              <a:ext cx="576000" cy="576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2">
                  <a:lumMod val="60000"/>
                  <a:lumOff val="4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1600" dirty="0" smtClean="0">
                  <a:solidFill>
                    <a:schemeClr val="tx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x2</a:t>
              </a:r>
              <a:endParaRPr lang="de-DE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8" name="Ellipse 37"/>
            <p:cNvSpPr/>
            <p:nvPr/>
          </p:nvSpPr>
          <p:spPr>
            <a:xfrm>
              <a:off x="5678533" y="3964189"/>
              <a:ext cx="576000" cy="576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2">
                  <a:lumMod val="60000"/>
                  <a:lumOff val="4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1600" dirty="0" smtClean="0">
                  <a:solidFill>
                    <a:schemeClr val="tx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x3</a:t>
              </a:r>
              <a:endParaRPr lang="de-DE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9" name="Ellipse 38"/>
            <p:cNvSpPr/>
            <p:nvPr/>
          </p:nvSpPr>
          <p:spPr>
            <a:xfrm>
              <a:off x="5676741" y="5142475"/>
              <a:ext cx="576000" cy="576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2">
                  <a:lumMod val="60000"/>
                  <a:lumOff val="4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1600" dirty="0" smtClean="0">
                  <a:solidFill>
                    <a:schemeClr val="tx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x4</a:t>
              </a:r>
              <a:endParaRPr lang="de-DE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54" name="Gerade Verbindung mit Pfeil 53"/>
            <p:cNvCxnSpPr>
              <a:stCxn id="36" idx="6"/>
              <a:endCxn id="31" idx="2"/>
            </p:cNvCxnSpPr>
            <p:nvPr/>
          </p:nvCxnSpPr>
          <p:spPr>
            <a:xfrm flipV="1">
              <a:off x="6252741" y="2825338"/>
              <a:ext cx="1023846" cy="207869"/>
            </a:xfrm>
            <a:prstGeom prst="straightConnector1">
              <a:avLst/>
            </a:prstGeom>
            <a:ln w="44450">
              <a:solidFill>
                <a:schemeClr val="tx2">
                  <a:lumMod val="60000"/>
                  <a:lumOff val="40000"/>
                </a:schemeClr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3" name="Ellipse 62"/>
            <p:cNvSpPr/>
            <p:nvPr/>
          </p:nvSpPr>
          <p:spPr>
            <a:xfrm>
              <a:off x="7276587" y="4123216"/>
              <a:ext cx="864000" cy="864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2">
                  <a:lumMod val="60000"/>
                  <a:lumOff val="4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l-GR" sz="4800" dirty="0">
                  <a:solidFill>
                    <a:schemeClr val="tx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Σ</a:t>
              </a:r>
              <a:endParaRPr lang="de-DE" sz="4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73" name="Gerade Verbindung mit Pfeil 72"/>
            <p:cNvCxnSpPr>
              <a:stCxn id="39" idx="6"/>
              <a:endCxn id="63" idx="3"/>
            </p:cNvCxnSpPr>
            <p:nvPr/>
          </p:nvCxnSpPr>
          <p:spPr>
            <a:xfrm flipV="1">
              <a:off x="6252741" y="4860686"/>
              <a:ext cx="1150376" cy="569789"/>
            </a:xfrm>
            <a:prstGeom prst="straightConnector1">
              <a:avLst/>
            </a:prstGeom>
            <a:ln w="44450">
              <a:solidFill>
                <a:schemeClr val="tx2">
                  <a:lumMod val="60000"/>
                  <a:lumOff val="40000"/>
                </a:schemeClr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Gerade Verbindung mit Pfeil 78"/>
            <p:cNvCxnSpPr>
              <a:stCxn id="38" idx="6"/>
              <a:endCxn id="63" idx="2"/>
            </p:cNvCxnSpPr>
            <p:nvPr/>
          </p:nvCxnSpPr>
          <p:spPr>
            <a:xfrm>
              <a:off x="6254533" y="4252189"/>
              <a:ext cx="1022054" cy="303027"/>
            </a:xfrm>
            <a:prstGeom prst="straightConnector1">
              <a:avLst/>
            </a:prstGeom>
            <a:ln w="44450">
              <a:solidFill>
                <a:schemeClr val="tx2">
                  <a:lumMod val="60000"/>
                  <a:lumOff val="40000"/>
                </a:schemeClr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Gerade Verbindung mit Pfeil 81"/>
            <p:cNvCxnSpPr>
              <a:stCxn id="12" idx="5"/>
              <a:endCxn id="63" idx="0"/>
            </p:cNvCxnSpPr>
            <p:nvPr/>
          </p:nvCxnSpPr>
          <p:spPr>
            <a:xfrm>
              <a:off x="6155647" y="2120647"/>
              <a:ext cx="1552940" cy="2002569"/>
            </a:xfrm>
            <a:prstGeom prst="straightConnector1">
              <a:avLst/>
            </a:prstGeom>
            <a:ln w="44450">
              <a:solidFill>
                <a:schemeClr val="tx2">
                  <a:lumMod val="60000"/>
                  <a:lumOff val="40000"/>
                </a:schemeClr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Gerade Verbindung mit Pfeil 86"/>
            <p:cNvCxnSpPr>
              <a:stCxn id="36" idx="5"/>
              <a:endCxn id="63" idx="1"/>
            </p:cNvCxnSpPr>
            <p:nvPr/>
          </p:nvCxnSpPr>
          <p:spPr>
            <a:xfrm>
              <a:off x="6168388" y="3236854"/>
              <a:ext cx="1234729" cy="1012892"/>
            </a:xfrm>
            <a:prstGeom prst="straightConnector1">
              <a:avLst/>
            </a:prstGeom>
            <a:ln w="44450">
              <a:solidFill>
                <a:schemeClr val="tx2">
                  <a:lumMod val="60000"/>
                  <a:lumOff val="40000"/>
                </a:schemeClr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8" name="Ellipse 97"/>
            <p:cNvSpPr/>
            <p:nvPr/>
          </p:nvSpPr>
          <p:spPr>
            <a:xfrm>
              <a:off x="8725834" y="3258475"/>
              <a:ext cx="864000" cy="864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2">
                  <a:lumMod val="60000"/>
                  <a:lumOff val="4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l-GR" sz="4800" dirty="0">
                  <a:solidFill>
                    <a:schemeClr val="tx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Σ</a:t>
              </a:r>
              <a:endParaRPr lang="de-DE" sz="4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101" name="Gerade Verbindung mit Pfeil 100"/>
            <p:cNvCxnSpPr>
              <a:stCxn id="63" idx="6"/>
              <a:endCxn id="98" idx="3"/>
            </p:cNvCxnSpPr>
            <p:nvPr/>
          </p:nvCxnSpPr>
          <p:spPr>
            <a:xfrm flipV="1">
              <a:off x="8140587" y="3995945"/>
              <a:ext cx="711777" cy="559271"/>
            </a:xfrm>
            <a:prstGeom prst="straightConnector1">
              <a:avLst/>
            </a:prstGeom>
            <a:ln w="44450">
              <a:solidFill>
                <a:schemeClr val="tx2">
                  <a:lumMod val="60000"/>
                  <a:lumOff val="40000"/>
                </a:schemeClr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Gerade Verbindung mit Pfeil 105"/>
            <p:cNvCxnSpPr>
              <a:stCxn id="98" idx="6"/>
            </p:cNvCxnSpPr>
            <p:nvPr/>
          </p:nvCxnSpPr>
          <p:spPr>
            <a:xfrm>
              <a:off x="9589834" y="3690475"/>
              <a:ext cx="585247" cy="0"/>
            </a:xfrm>
            <a:prstGeom prst="straightConnector1">
              <a:avLst/>
            </a:prstGeom>
            <a:ln w="44450">
              <a:solidFill>
                <a:schemeClr val="tx2">
                  <a:lumMod val="60000"/>
                  <a:lumOff val="40000"/>
                </a:schemeClr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Textfeld 25"/>
            <p:cNvSpPr txBox="1"/>
            <p:nvPr/>
          </p:nvSpPr>
          <p:spPr>
            <a:xfrm>
              <a:off x="6683809" y="1169270"/>
              <a:ext cx="126348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de-DE"/>
              </a:defPPr>
              <a:lvl1pPr>
                <a:defRPr sz="2000">
                  <a:solidFill>
                    <a:schemeClr val="tx2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</a:lstStyle>
            <a:p>
              <a:r>
                <a:rPr lang="de-DE" sz="2400" b="1" dirty="0" smtClean="0"/>
                <a:t>Layer 1</a:t>
              </a:r>
              <a:endParaRPr lang="de-DE" sz="2400" b="1" dirty="0"/>
            </a:p>
          </p:txBody>
        </p:sp>
        <p:sp>
          <p:nvSpPr>
            <p:cNvPr id="27" name="Textfeld 26"/>
            <p:cNvSpPr txBox="1"/>
            <p:nvPr/>
          </p:nvSpPr>
          <p:spPr>
            <a:xfrm>
              <a:off x="8256000" y="1169269"/>
              <a:ext cx="126348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de-DE"/>
              </a:defPPr>
              <a:lvl1pPr>
                <a:defRPr sz="2000">
                  <a:solidFill>
                    <a:schemeClr val="tx2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</a:lstStyle>
            <a:p>
              <a:r>
                <a:rPr lang="de-DE" sz="2400" b="1" dirty="0" smtClean="0"/>
                <a:t>Layer 2</a:t>
              </a:r>
              <a:endParaRPr lang="de-DE" sz="2400" b="1" dirty="0"/>
            </a:p>
          </p:txBody>
        </p:sp>
        <p:cxnSp>
          <p:nvCxnSpPr>
            <p:cNvPr id="28" name="Gerade Verbindung mit Pfeil 27"/>
            <p:cNvCxnSpPr/>
            <p:nvPr/>
          </p:nvCxnSpPr>
          <p:spPr>
            <a:xfrm>
              <a:off x="6384000" y="1628799"/>
              <a:ext cx="0" cy="4068000"/>
            </a:xfrm>
            <a:prstGeom prst="straightConnector1">
              <a:avLst/>
            </a:prstGeom>
            <a:ln w="44450">
              <a:solidFill>
                <a:schemeClr val="bg1">
                  <a:lumMod val="50000"/>
                </a:schemeClr>
              </a:solidFill>
              <a:prstDash val="sysDash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Gerade Verbindung mit Pfeil 36"/>
            <p:cNvCxnSpPr/>
            <p:nvPr/>
          </p:nvCxnSpPr>
          <p:spPr>
            <a:xfrm flipH="1">
              <a:off x="8184000" y="1628800"/>
              <a:ext cx="0" cy="4068000"/>
            </a:xfrm>
            <a:prstGeom prst="straightConnector1">
              <a:avLst/>
            </a:prstGeom>
            <a:ln w="44450">
              <a:solidFill>
                <a:schemeClr val="bg1">
                  <a:lumMod val="50000"/>
                </a:schemeClr>
              </a:solidFill>
              <a:prstDash val="sysDash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Gerade Verbindung mit Pfeil 39"/>
            <p:cNvCxnSpPr/>
            <p:nvPr/>
          </p:nvCxnSpPr>
          <p:spPr>
            <a:xfrm flipH="1">
              <a:off x="9624000" y="1661168"/>
              <a:ext cx="0" cy="4068000"/>
            </a:xfrm>
            <a:prstGeom prst="straightConnector1">
              <a:avLst/>
            </a:prstGeom>
            <a:ln w="44450">
              <a:solidFill>
                <a:schemeClr val="bg1">
                  <a:lumMod val="50000"/>
                </a:schemeClr>
              </a:solidFill>
              <a:prstDash val="sysDash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Textfeld 48"/>
            <p:cNvSpPr txBox="1"/>
            <p:nvPr/>
          </p:nvSpPr>
          <p:spPr>
            <a:xfrm>
              <a:off x="6164535" y="1815336"/>
              <a:ext cx="735827" cy="294748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>
              <a:defPPr>
                <a:defRPr lang="de-DE"/>
              </a:defPPr>
              <a:lvl1pPr algn="ctr">
                <a:defRPr sz="2000" i="1">
                  <a:solidFill>
                    <a:schemeClr val="tx2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Arial" panose="020B0604020202020204" pitchFamily="34" charset="0"/>
                </a:defRPr>
              </a:lvl1pPr>
            </a:lstStyle>
            <a:p>
              <a:r>
                <a:rPr lang="de-DE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w11</a:t>
              </a:r>
              <a:endParaRPr lang="de-DE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50" name="Textfeld 49"/>
            <p:cNvSpPr txBox="1"/>
            <p:nvPr/>
          </p:nvSpPr>
          <p:spPr>
            <a:xfrm>
              <a:off x="6162263" y="2295662"/>
              <a:ext cx="735827" cy="294748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>
              <a:defPPr>
                <a:defRPr lang="de-DE"/>
              </a:defPPr>
              <a:lvl1pPr algn="ctr">
                <a:defRPr sz="2000" i="1">
                  <a:solidFill>
                    <a:schemeClr val="tx2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Arial" panose="020B0604020202020204" pitchFamily="34" charset="0"/>
                </a:defRPr>
              </a:lvl1pPr>
            </a:lstStyle>
            <a:p>
              <a:r>
                <a:rPr lang="de-DE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w12</a:t>
              </a:r>
              <a:endParaRPr lang="de-DE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51" name="Textfeld 50"/>
            <p:cNvSpPr txBox="1"/>
            <p:nvPr/>
          </p:nvSpPr>
          <p:spPr>
            <a:xfrm>
              <a:off x="6162262" y="2775988"/>
              <a:ext cx="735827" cy="294748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>
              <a:defPPr>
                <a:defRPr lang="de-DE"/>
              </a:defPPr>
              <a:lvl1pPr algn="ctr">
                <a:defRPr sz="2000" i="1">
                  <a:solidFill>
                    <a:schemeClr val="tx2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Arial" panose="020B0604020202020204" pitchFamily="34" charset="0"/>
                </a:defRPr>
              </a:lvl1pPr>
            </a:lstStyle>
            <a:p>
              <a:r>
                <a:rPr lang="de-DE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w21</a:t>
              </a:r>
              <a:endParaRPr lang="de-DE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52" name="Textfeld 51"/>
            <p:cNvSpPr txBox="1"/>
            <p:nvPr/>
          </p:nvSpPr>
          <p:spPr>
            <a:xfrm>
              <a:off x="6162261" y="3255082"/>
              <a:ext cx="735827" cy="294748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>
              <a:defPPr>
                <a:defRPr lang="de-DE"/>
              </a:defPPr>
              <a:lvl1pPr algn="ctr">
                <a:defRPr sz="2000" i="1">
                  <a:solidFill>
                    <a:schemeClr val="tx2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Arial" panose="020B0604020202020204" pitchFamily="34" charset="0"/>
                </a:defRPr>
              </a:lvl1pPr>
            </a:lstStyle>
            <a:p>
              <a:r>
                <a:rPr lang="de-DE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w22</a:t>
              </a:r>
              <a:endParaRPr lang="de-DE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53" name="Textfeld 52"/>
            <p:cNvSpPr txBox="1"/>
            <p:nvPr/>
          </p:nvSpPr>
          <p:spPr>
            <a:xfrm>
              <a:off x="6162260" y="3729431"/>
              <a:ext cx="735827" cy="294748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>
              <a:defPPr>
                <a:defRPr lang="de-DE"/>
              </a:defPPr>
              <a:lvl1pPr algn="ctr">
                <a:defRPr sz="2000" i="1">
                  <a:solidFill>
                    <a:schemeClr val="tx2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Arial" panose="020B0604020202020204" pitchFamily="34" charset="0"/>
                </a:defRPr>
              </a:lvl1pPr>
            </a:lstStyle>
            <a:p>
              <a:r>
                <a:rPr lang="de-DE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w31</a:t>
              </a:r>
              <a:endParaRPr lang="de-DE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55" name="Textfeld 54"/>
            <p:cNvSpPr txBox="1"/>
            <p:nvPr/>
          </p:nvSpPr>
          <p:spPr>
            <a:xfrm>
              <a:off x="6162259" y="4203780"/>
              <a:ext cx="735827" cy="294748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>
              <a:defPPr>
                <a:defRPr lang="de-DE"/>
              </a:defPPr>
              <a:lvl1pPr algn="ctr">
                <a:defRPr sz="2000" i="1">
                  <a:solidFill>
                    <a:schemeClr val="tx2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Arial" panose="020B0604020202020204" pitchFamily="34" charset="0"/>
                </a:defRPr>
              </a:lvl1pPr>
            </a:lstStyle>
            <a:p>
              <a:r>
                <a:rPr lang="de-DE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w32</a:t>
              </a:r>
              <a:endParaRPr lang="de-DE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56" name="Textfeld 55"/>
            <p:cNvSpPr txBox="1"/>
            <p:nvPr/>
          </p:nvSpPr>
          <p:spPr>
            <a:xfrm>
              <a:off x="6162258" y="4677301"/>
              <a:ext cx="735827" cy="294748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>
              <a:defPPr>
                <a:defRPr lang="de-DE"/>
              </a:defPPr>
              <a:lvl1pPr algn="ctr">
                <a:defRPr sz="2000" i="1">
                  <a:solidFill>
                    <a:schemeClr val="tx2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Arial" panose="020B0604020202020204" pitchFamily="34" charset="0"/>
                </a:defRPr>
              </a:lvl1pPr>
            </a:lstStyle>
            <a:p>
              <a:r>
                <a:rPr lang="de-DE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w41</a:t>
              </a:r>
              <a:endParaRPr lang="de-DE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57" name="Textfeld 56"/>
            <p:cNvSpPr txBox="1"/>
            <p:nvPr/>
          </p:nvSpPr>
          <p:spPr>
            <a:xfrm>
              <a:off x="6162258" y="5156395"/>
              <a:ext cx="735827" cy="294748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>
              <a:defPPr>
                <a:defRPr lang="de-DE"/>
              </a:defPPr>
              <a:lvl1pPr algn="ctr">
                <a:defRPr sz="2000" i="1">
                  <a:solidFill>
                    <a:schemeClr val="tx2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Arial" panose="020B0604020202020204" pitchFamily="34" charset="0"/>
                </a:defRPr>
              </a:lvl1pPr>
            </a:lstStyle>
            <a:p>
              <a:r>
                <a:rPr lang="de-DE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w42</a:t>
              </a:r>
              <a:endParaRPr lang="de-DE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58" name="Textfeld 57"/>
            <p:cNvSpPr txBox="1"/>
            <p:nvPr/>
          </p:nvSpPr>
          <p:spPr>
            <a:xfrm>
              <a:off x="8248086" y="2854361"/>
              <a:ext cx="735827" cy="294748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>
              <a:defPPr>
                <a:defRPr lang="de-DE"/>
              </a:defPPr>
              <a:lvl1pPr algn="ctr">
                <a:defRPr sz="2000" i="1">
                  <a:solidFill>
                    <a:schemeClr val="tx2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Arial" panose="020B0604020202020204" pitchFamily="34" charset="0"/>
                </a:defRPr>
              </a:lvl1pPr>
            </a:lstStyle>
            <a:p>
              <a:r>
                <a:rPr lang="de-DE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w21</a:t>
              </a:r>
              <a:endParaRPr lang="de-DE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59" name="Textfeld 58"/>
            <p:cNvSpPr txBox="1"/>
            <p:nvPr/>
          </p:nvSpPr>
          <p:spPr>
            <a:xfrm>
              <a:off x="8248085" y="4236993"/>
              <a:ext cx="735827" cy="294748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>
              <a:defPPr>
                <a:defRPr lang="de-DE"/>
              </a:defPPr>
              <a:lvl1pPr algn="ctr">
                <a:defRPr sz="2000" i="1">
                  <a:solidFill>
                    <a:schemeClr val="tx2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Arial" panose="020B0604020202020204" pitchFamily="34" charset="0"/>
                </a:defRPr>
              </a:lvl1pPr>
            </a:lstStyle>
            <a:p>
              <a:r>
                <a:rPr lang="de-DE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w22</a:t>
              </a:r>
              <a:endParaRPr lang="de-DE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6891361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el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2950" indent="-742950">
              <a:buFont typeface="+mj-lt"/>
              <a:buAutoNum type="arabicPeriod" startAt="3"/>
            </a:pPr>
            <a:r>
              <a:rPr lang="de-DE" dirty="0"/>
              <a:t>Was ist ein Neuronales Netz?</a:t>
            </a:r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9988A-9D3B-4886-92C1-576644E036E0}" type="slidenum">
              <a:rPr lang="de-DE" smtClean="0"/>
              <a:pPr/>
              <a:t>17</a:t>
            </a:fld>
            <a:endParaRPr lang="de-DE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Inhaltsplatzhalter 16"/>
              <p:cNvSpPr>
                <a:spLocks noGrp="1"/>
              </p:cNvSpPr>
              <p:nvPr>
                <p:ph sz="half"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de-DE" b="1" dirty="0" err="1" smtClean="0">
                    <a:solidFill>
                      <a:schemeClr val="accent1"/>
                    </a:solidFill>
                  </a:rPr>
                  <a:t>Sigmoid</a:t>
                </a:r>
                <a:r>
                  <a:rPr lang="de-DE" b="1" dirty="0" smtClean="0">
                    <a:solidFill>
                      <a:schemeClr val="accent1"/>
                    </a:solidFill>
                  </a:rPr>
                  <a:t>-Funktion</a:t>
                </a:r>
              </a:p>
              <a:p>
                <a:pPr marL="0" indent="0">
                  <a:buNone/>
                </a:pPr>
                <a:endParaRPr lang="de-DE" b="1" dirty="0" smtClean="0">
                  <a:solidFill>
                    <a:schemeClr val="accent1"/>
                  </a:solidFill>
                </a:endParaRPr>
              </a:p>
              <a:p>
                <a:pPr>
                  <a:lnSpc>
                    <a:spcPct val="120000"/>
                  </a:lnSpc>
                </a:pPr>
                <a:r>
                  <a:rPr lang="de-DE" dirty="0"/>
                  <a:t>Nicht linear</a:t>
                </a:r>
              </a:p>
              <a:p>
                <a:pPr>
                  <a:lnSpc>
                    <a:spcPct val="120000"/>
                  </a:lnSpc>
                </a:pPr>
                <a:r>
                  <a:rPr lang="de-DE" dirty="0"/>
                  <a:t>»Logistische Funktion«</a:t>
                </a:r>
              </a:p>
              <a:p>
                <a:pPr>
                  <a:lnSpc>
                    <a:spcPct val="120000"/>
                  </a:lnSpc>
                </a:pPr>
                <a:r>
                  <a:rPr lang="de-DE" dirty="0"/>
                  <a:t>Anwendung auf Summe der Eingangssignale</a:t>
                </a:r>
              </a:p>
              <a:p>
                <a:pPr>
                  <a:lnSpc>
                    <a:spcPct val="120000"/>
                  </a:lnSpc>
                </a:pPr>
                <a:r>
                  <a:rPr lang="de-DE" dirty="0"/>
                  <a:t>Formel: </a:t>
                </a:r>
                <a14:m>
                  <m:oMath xmlns:m="http://schemas.openxmlformats.org/officeDocument/2006/math">
                    <m:r>
                      <a:rPr lang="de-DE" i="1">
                        <a:latin typeface="Cambria Math" panose="02040503050406030204" pitchFamily="18" charset="0"/>
                      </a:rPr>
                      <m:t>𝑠𝑖𝑔𝑚𝑜𝑖𝑑</m:t>
                    </m:r>
                    <m:r>
                      <a:rPr lang="de-DE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de-DE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de-DE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de-DE" i="1">
                            <a:latin typeface="Cambria Math" panose="02040503050406030204" pitchFamily="18" charset="0"/>
                          </a:rPr>
                          <m:t>1+</m:t>
                        </m:r>
                        <m:sSup>
                          <m:sSupPr>
                            <m:ctrlPr>
                              <a:rPr lang="de-DE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de-DE" i="1">
                                <a:latin typeface="Cambria Math" panose="02040503050406030204" pitchFamily="18" charset="0"/>
                              </a:rPr>
                              <m:t>𝑒</m:t>
                            </m:r>
                          </m:e>
                          <m:sup>
                            <m:r>
                              <a:rPr lang="de-DE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de-DE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</m:sup>
                        </m:sSup>
                      </m:den>
                    </m:f>
                  </m:oMath>
                </a14:m>
                <a:endParaRPr lang="de-DE" dirty="0"/>
              </a:p>
              <a:p>
                <a:pPr marL="0" indent="0">
                  <a:buNone/>
                </a:pPr>
                <a:endParaRPr lang="de-DE" b="1" dirty="0" smtClean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7" name="Inhaltsplatzhalter 16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blipFill rotWithShape="0">
                <a:blip r:embed="rId2"/>
                <a:stretch>
                  <a:fillRect l="-1882" t="-1821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1" name="Inhaltsplatzhalter 20">
            <a:hlinkClick r:id="rId3" action="ppaction://hlinksldjump"/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4"/>
          <a:srcRect t="10373" r="5393" b="3585"/>
          <a:stretch/>
        </p:blipFill>
        <p:spPr>
          <a:xfrm>
            <a:off x="6587331" y="2276999"/>
            <a:ext cx="4116669" cy="3744001"/>
          </a:xfrm>
          <a:prstGeom prst="rect">
            <a:avLst/>
          </a:prstGeom>
        </p:spPr>
      </p:pic>
      <p:grpSp>
        <p:nvGrpSpPr>
          <p:cNvPr id="3" name="Gruppieren 2"/>
          <p:cNvGrpSpPr/>
          <p:nvPr/>
        </p:nvGrpSpPr>
        <p:grpSpPr>
          <a:xfrm>
            <a:off x="8912469" y="4365000"/>
            <a:ext cx="1575531" cy="916626"/>
            <a:chOff x="8912469" y="4365000"/>
            <a:chExt cx="1575531" cy="916626"/>
          </a:xfrm>
        </p:grpSpPr>
        <p:sp>
          <p:nvSpPr>
            <p:cNvPr id="22" name="Ellipse 21"/>
            <p:cNvSpPr/>
            <p:nvPr/>
          </p:nvSpPr>
          <p:spPr>
            <a:xfrm>
              <a:off x="9272469" y="4365000"/>
              <a:ext cx="864000" cy="864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2">
                  <a:lumMod val="60000"/>
                  <a:lumOff val="4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l-GR" sz="4800" dirty="0">
                  <a:solidFill>
                    <a:schemeClr val="tx2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Arial" panose="020B0604020202020204" pitchFamily="34" charset="0"/>
                </a:rPr>
                <a:t>Σ</a:t>
              </a:r>
              <a:endParaRPr lang="de-DE" sz="4800" dirty="0">
                <a:solidFill>
                  <a:schemeClr val="tx2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endParaRPr>
            </a:p>
          </p:txBody>
        </p:sp>
        <p:cxnSp>
          <p:nvCxnSpPr>
            <p:cNvPr id="23" name="Gerade Verbindung mit Pfeil 22"/>
            <p:cNvCxnSpPr>
              <a:endCxn id="22" idx="2"/>
            </p:cNvCxnSpPr>
            <p:nvPr/>
          </p:nvCxnSpPr>
          <p:spPr>
            <a:xfrm>
              <a:off x="8912469" y="4794721"/>
              <a:ext cx="360000" cy="2279"/>
            </a:xfrm>
            <a:prstGeom prst="straightConnector1">
              <a:avLst/>
            </a:prstGeom>
            <a:ln w="44450">
              <a:gradFill flip="none" rotWithShape="1">
                <a:gsLst>
                  <a:gs pos="100000">
                    <a:schemeClr val="accent1">
                      <a:alpha val="0"/>
                    </a:schemeClr>
                  </a:gs>
                  <a:gs pos="0">
                    <a:schemeClr val="accent1"/>
                  </a:gs>
                </a:gsLst>
                <a:lin ang="10800000" scaled="1"/>
                <a:tileRect/>
              </a:gradFill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Gerade Verbindung mit Pfeil 23"/>
            <p:cNvCxnSpPr>
              <a:endCxn id="22" idx="3"/>
            </p:cNvCxnSpPr>
            <p:nvPr/>
          </p:nvCxnSpPr>
          <p:spPr>
            <a:xfrm flipV="1">
              <a:off x="8997138" y="5102470"/>
              <a:ext cx="401861" cy="179156"/>
            </a:xfrm>
            <a:prstGeom prst="straightConnector1">
              <a:avLst/>
            </a:prstGeom>
            <a:ln w="44450">
              <a:gradFill flip="none" rotWithShape="1">
                <a:gsLst>
                  <a:gs pos="100000">
                    <a:schemeClr val="accent1">
                      <a:alpha val="0"/>
                    </a:schemeClr>
                  </a:gs>
                  <a:gs pos="0">
                    <a:schemeClr val="accent1"/>
                  </a:gs>
                </a:gsLst>
                <a:lin ang="10800000" scaled="1"/>
                <a:tileRect/>
              </a:gradFill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Gerade Verbindung mit Pfeil 24"/>
            <p:cNvCxnSpPr>
              <a:endCxn id="22" idx="1"/>
            </p:cNvCxnSpPr>
            <p:nvPr/>
          </p:nvCxnSpPr>
          <p:spPr>
            <a:xfrm>
              <a:off x="8912469" y="4365000"/>
              <a:ext cx="486530" cy="126530"/>
            </a:xfrm>
            <a:prstGeom prst="straightConnector1">
              <a:avLst/>
            </a:prstGeom>
            <a:ln w="44450">
              <a:gradFill flip="none" rotWithShape="1">
                <a:gsLst>
                  <a:gs pos="100000">
                    <a:schemeClr val="accent1">
                      <a:alpha val="0"/>
                    </a:schemeClr>
                  </a:gs>
                  <a:gs pos="0">
                    <a:schemeClr val="accent1"/>
                  </a:gs>
                </a:gsLst>
                <a:lin ang="10800000" scaled="1"/>
                <a:tileRect/>
              </a:gradFill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Gerade Verbindung mit Pfeil 25"/>
            <p:cNvCxnSpPr>
              <a:stCxn id="22" idx="6"/>
            </p:cNvCxnSpPr>
            <p:nvPr/>
          </p:nvCxnSpPr>
          <p:spPr>
            <a:xfrm flipV="1">
              <a:off x="10136469" y="4794721"/>
              <a:ext cx="351531" cy="2279"/>
            </a:xfrm>
            <a:prstGeom prst="straightConnector1">
              <a:avLst/>
            </a:prstGeom>
            <a:ln w="44450">
              <a:gradFill flip="none" rotWithShape="1">
                <a:gsLst>
                  <a:gs pos="0">
                    <a:schemeClr val="accent1">
                      <a:alpha val="0"/>
                    </a:schemeClr>
                  </a:gs>
                  <a:gs pos="100000">
                    <a:schemeClr val="accent1"/>
                  </a:gs>
                </a:gsLst>
                <a:lin ang="10800000" scaled="1"/>
                <a:tileRect/>
              </a:gra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88745632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742950" indent="-742950">
              <a:buFont typeface="+mj-lt"/>
              <a:buAutoNum type="arabicPeriod" startAt="3"/>
            </a:pPr>
            <a:r>
              <a:rPr lang="de-DE" dirty="0" smtClean="0"/>
              <a:t>Was </a:t>
            </a:r>
            <a:r>
              <a:rPr lang="de-DE" dirty="0"/>
              <a:t>ist ein Neuronales Netz?</a:t>
            </a:r>
          </a:p>
        </p:txBody>
      </p:sp>
      <p:sp>
        <p:nvSpPr>
          <p:cNvPr id="2" name="Inhaltsplatzhalter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de-DE" b="1" dirty="0" smtClean="0">
                <a:effectLst/>
              </a:rPr>
              <a:t>Trainingsphase – Testphase – Prädiktion</a:t>
            </a:r>
            <a:endParaRPr lang="de-DE" b="1" dirty="0">
              <a:effectLst/>
            </a:endParaRPr>
          </a:p>
          <a:p>
            <a:pPr>
              <a:lnSpc>
                <a:spcPct val="150000"/>
              </a:lnSpc>
            </a:pPr>
            <a:r>
              <a:rPr lang="de-DE" dirty="0" err="1" smtClean="0">
                <a:effectLst/>
              </a:rPr>
              <a:t>Unüberwachtes</a:t>
            </a:r>
            <a:r>
              <a:rPr lang="de-DE" dirty="0" smtClean="0">
                <a:effectLst/>
              </a:rPr>
              <a:t> Lernen</a:t>
            </a:r>
            <a:br>
              <a:rPr lang="de-DE" dirty="0" smtClean="0">
                <a:effectLst/>
              </a:rPr>
            </a:br>
            <a:r>
              <a:rPr lang="de-DE" dirty="0" smtClean="0">
                <a:effectLst/>
              </a:rPr>
              <a:t>(</a:t>
            </a:r>
            <a:r>
              <a:rPr lang="de-DE" dirty="0" err="1" smtClean="0">
                <a:effectLst/>
              </a:rPr>
              <a:t>Unsupervised</a:t>
            </a:r>
            <a:r>
              <a:rPr lang="de-DE" dirty="0" smtClean="0">
                <a:effectLst/>
              </a:rPr>
              <a:t> </a:t>
            </a:r>
            <a:r>
              <a:rPr lang="de-DE" dirty="0"/>
              <a:t>L</a:t>
            </a:r>
            <a:r>
              <a:rPr lang="de-DE" dirty="0" smtClean="0">
                <a:effectLst/>
              </a:rPr>
              <a:t>earning)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de-DE" dirty="0">
                <a:solidFill>
                  <a:schemeClr val="accent1"/>
                </a:solidFill>
                <a:effectLst/>
              </a:rPr>
              <a:t>Überwachtes </a:t>
            </a:r>
            <a:r>
              <a:rPr lang="de-DE" dirty="0" smtClean="0">
                <a:solidFill>
                  <a:schemeClr val="accent1"/>
                </a:solidFill>
                <a:effectLst/>
              </a:rPr>
              <a:t>Lernen</a:t>
            </a:r>
            <a:br>
              <a:rPr lang="de-DE" dirty="0" smtClean="0">
                <a:solidFill>
                  <a:schemeClr val="accent1"/>
                </a:solidFill>
                <a:effectLst/>
              </a:rPr>
            </a:br>
            <a:r>
              <a:rPr lang="de-DE" dirty="0" smtClean="0">
                <a:solidFill>
                  <a:schemeClr val="accent1"/>
                </a:solidFill>
                <a:effectLst/>
              </a:rPr>
              <a:t>(</a:t>
            </a:r>
            <a:r>
              <a:rPr lang="de-DE" dirty="0" err="1" smtClean="0">
                <a:solidFill>
                  <a:schemeClr val="accent1"/>
                </a:solidFill>
                <a:effectLst/>
              </a:rPr>
              <a:t>Supervised</a:t>
            </a:r>
            <a:r>
              <a:rPr lang="de-DE" dirty="0" smtClean="0">
                <a:solidFill>
                  <a:schemeClr val="accent1"/>
                </a:solidFill>
                <a:effectLst/>
              </a:rPr>
              <a:t> </a:t>
            </a:r>
            <a:r>
              <a:rPr lang="de-DE" dirty="0">
                <a:solidFill>
                  <a:schemeClr val="accent1"/>
                </a:solidFill>
              </a:rPr>
              <a:t>L</a:t>
            </a:r>
            <a:r>
              <a:rPr lang="de-DE" dirty="0" smtClean="0">
                <a:solidFill>
                  <a:schemeClr val="accent1"/>
                </a:solidFill>
                <a:effectLst/>
              </a:rPr>
              <a:t>earning</a:t>
            </a:r>
            <a:r>
              <a:rPr lang="de-DE" dirty="0">
                <a:solidFill>
                  <a:schemeClr val="accent1"/>
                </a:solidFill>
                <a:effectLst/>
              </a:rPr>
              <a:t>)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de-DE" dirty="0" smtClean="0">
                <a:solidFill>
                  <a:schemeClr val="accent1"/>
                </a:solidFill>
                <a:effectLst/>
              </a:rPr>
              <a:t>Backpropagation</a:t>
            </a:r>
            <a:br>
              <a:rPr lang="de-DE" dirty="0" smtClean="0">
                <a:solidFill>
                  <a:schemeClr val="accent1"/>
                </a:solidFill>
                <a:effectLst/>
              </a:rPr>
            </a:br>
            <a:r>
              <a:rPr lang="de-DE" dirty="0" smtClean="0">
                <a:solidFill>
                  <a:schemeClr val="accent1"/>
                </a:solidFill>
                <a:effectLst/>
              </a:rPr>
              <a:t> Delta-Regel</a:t>
            </a:r>
            <a:endParaRPr lang="de-DE" dirty="0">
              <a:solidFill>
                <a:schemeClr val="accent1"/>
              </a:solidFill>
              <a:effectLst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D9CF54A1-085C-4B2A-8AFD-D852DAB07D7E}" type="slidenum">
              <a:rPr lang="de-DE" smtClean="0"/>
              <a:pPr/>
              <a:t>18</a:t>
            </a:fld>
            <a:endParaRPr lang="de-DE" dirty="0"/>
          </a:p>
        </p:txBody>
      </p:sp>
      <p:grpSp>
        <p:nvGrpSpPr>
          <p:cNvPr id="51" name="Gruppieren 50"/>
          <p:cNvGrpSpPr/>
          <p:nvPr/>
        </p:nvGrpSpPr>
        <p:grpSpPr>
          <a:xfrm rot="2407772">
            <a:off x="10910206" y="467877"/>
            <a:ext cx="1324480" cy="298812"/>
            <a:chOff x="9134698" y="3269969"/>
            <a:chExt cx="1324480" cy="298812"/>
          </a:xfrm>
        </p:grpSpPr>
        <p:cxnSp>
          <p:nvCxnSpPr>
            <p:cNvPr id="39" name="Gerader Verbinder 38"/>
            <p:cNvCxnSpPr>
              <a:stCxn id="9" idx="1"/>
            </p:cNvCxnSpPr>
            <p:nvPr/>
          </p:nvCxnSpPr>
          <p:spPr>
            <a:xfrm flipH="1" flipV="1">
              <a:off x="9134698" y="3269969"/>
              <a:ext cx="270747" cy="181340"/>
            </a:xfrm>
            <a:prstGeom prst="line">
              <a:avLst/>
            </a:prstGeom>
            <a:noFill/>
            <a:ln w="7302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4" name="Gerader Verbinder 43"/>
            <p:cNvCxnSpPr>
              <a:stCxn id="35" idx="1"/>
              <a:endCxn id="9" idx="3"/>
            </p:cNvCxnSpPr>
            <p:nvPr/>
          </p:nvCxnSpPr>
          <p:spPr>
            <a:xfrm flipH="1">
              <a:off x="9693706" y="3451308"/>
              <a:ext cx="238606" cy="1"/>
            </a:xfrm>
            <a:prstGeom prst="line">
              <a:avLst/>
            </a:prstGeom>
            <a:noFill/>
            <a:ln w="7302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9" name="Abgerundetes Rechteck 8"/>
            <p:cNvSpPr/>
            <p:nvPr/>
          </p:nvSpPr>
          <p:spPr>
            <a:xfrm>
              <a:off x="9405445" y="3333836"/>
              <a:ext cx="288261" cy="234945"/>
            </a:xfrm>
            <a:prstGeom prst="roundRect">
              <a:avLst/>
            </a:prstGeom>
            <a:noFill/>
            <a:ln w="3175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35" name="Abgerundetes Rechteck 34"/>
            <p:cNvSpPr/>
            <p:nvPr/>
          </p:nvSpPr>
          <p:spPr>
            <a:xfrm>
              <a:off x="9932312" y="3333835"/>
              <a:ext cx="288260" cy="234945"/>
            </a:xfrm>
            <a:prstGeom prst="roundRect">
              <a:avLst/>
            </a:prstGeom>
            <a:noFill/>
            <a:ln w="3175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cxnSp>
          <p:nvCxnSpPr>
            <p:cNvPr id="36" name="Gerader Verbinder 35"/>
            <p:cNvCxnSpPr>
              <a:endCxn id="35" idx="3"/>
            </p:cNvCxnSpPr>
            <p:nvPr/>
          </p:nvCxnSpPr>
          <p:spPr>
            <a:xfrm flipH="1">
              <a:off x="10220572" y="3333835"/>
              <a:ext cx="238606" cy="117473"/>
            </a:xfrm>
            <a:prstGeom prst="line">
              <a:avLst/>
            </a:prstGeom>
            <a:noFill/>
            <a:ln w="7302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11" name="Ellipse 10"/>
          <p:cNvSpPr/>
          <p:nvPr/>
        </p:nvSpPr>
        <p:spPr>
          <a:xfrm>
            <a:off x="7935569" y="3607842"/>
            <a:ext cx="864000" cy="864000"/>
          </a:xfrm>
          <a:prstGeom prst="ellipse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4800" dirty="0">
                <a:solidFill>
                  <a:schemeClr val="tx2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Σ</a:t>
            </a:r>
            <a:endParaRPr lang="de-DE" sz="4800" dirty="0">
              <a:solidFill>
                <a:schemeClr val="tx2"/>
              </a:solidFill>
              <a:latin typeface="Cambria Math" panose="02040503050406030204" pitchFamily="18" charset="0"/>
              <a:ea typeface="Cambria Math" panose="02040503050406030204" pitchFamily="18" charset="0"/>
              <a:cs typeface="Arial" panose="020B0604020202020204" pitchFamily="34" charset="0"/>
            </a:endParaRPr>
          </a:p>
        </p:txBody>
      </p:sp>
      <p:cxnSp>
        <p:nvCxnSpPr>
          <p:cNvPr id="12" name="Gerade Verbindung mit Pfeil 11"/>
          <p:cNvCxnSpPr>
            <a:stCxn id="20" idx="6"/>
            <a:endCxn id="11" idx="2"/>
          </p:cNvCxnSpPr>
          <p:nvPr/>
        </p:nvCxnSpPr>
        <p:spPr>
          <a:xfrm flipV="1">
            <a:off x="6814125" y="4039842"/>
            <a:ext cx="1121444" cy="4557"/>
          </a:xfrm>
          <a:prstGeom prst="straightConnector1">
            <a:avLst/>
          </a:prstGeom>
          <a:ln w="123825">
            <a:solidFill>
              <a:schemeClr val="accent4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Gerade Verbindung mit Pfeil 12"/>
          <p:cNvCxnSpPr>
            <a:stCxn id="21" idx="6"/>
            <a:endCxn id="11" idx="3"/>
          </p:cNvCxnSpPr>
          <p:nvPr/>
        </p:nvCxnSpPr>
        <p:spPr>
          <a:xfrm flipV="1">
            <a:off x="6844682" y="4345312"/>
            <a:ext cx="1217417" cy="363444"/>
          </a:xfrm>
          <a:prstGeom prst="straightConnector1">
            <a:avLst/>
          </a:prstGeom>
          <a:ln w="19050">
            <a:solidFill>
              <a:schemeClr val="accent4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Gerade Verbindung mit Pfeil 13"/>
          <p:cNvCxnSpPr>
            <a:stCxn id="19" idx="6"/>
            <a:endCxn id="11" idx="1"/>
          </p:cNvCxnSpPr>
          <p:nvPr/>
        </p:nvCxnSpPr>
        <p:spPr>
          <a:xfrm>
            <a:off x="6835869" y="3397019"/>
            <a:ext cx="1226230" cy="337353"/>
          </a:xfrm>
          <a:prstGeom prst="straightConnector1">
            <a:avLst/>
          </a:prstGeom>
          <a:ln w="69850">
            <a:solidFill>
              <a:schemeClr val="accent4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Gerade Verbindung mit Pfeil 14"/>
          <p:cNvCxnSpPr>
            <a:stCxn id="11" idx="6"/>
          </p:cNvCxnSpPr>
          <p:nvPr/>
        </p:nvCxnSpPr>
        <p:spPr>
          <a:xfrm>
            <a:off x="8799569" y="4039842"/>
            <a:ext cx="968431" cy="0"/>
          </a:xfrm>
          <a:prstGeom prst="straightConnector1">
            <a:avLst/>
          </a:prstGeom>
          <a:ln w="44450">
            <a:solidFill>
              <a:schemeClr val="tx2">
                <a:lumMod val="60000"/>
                <a:lumOff val="40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Ellipse 18"/>
          <p:cNvSpPr/>
          <p:nvPr/>
        </p:nvSpPr>
        <p:spPr>
          <a:xfrm>
            <a:off x="6259869" y="3109019"/>
            <a:ext cx="576000" cy="576000"/>
          </a:xfrm>
          <a:prstGeom prst="ellipse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6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x1</a:t>
            </a:r>
            <a:endParaRPr lang="de-DE" sz="16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Ellipse 19"/>
          <p:cNvSpPr/>
          <p:nvPr/>
        </p:nvSpPr>
        <p:spPr>
          <a:xfrm>
            <a:off x="6238125" y="3756399"/>
            <a:ext cx="576000" cy="576000"/>
          </a:xfrm>
          <a:prstGeom prst="ellipse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6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x2</a:t>
            </a:r>
            <a:endParaRPr lang="de-DE" sz="16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Ellipse 20"/>
          <p:cNvSpPr/>
          <p:nvPr/>
        </p:nvSpPr>
        <p:spPr>
          <a:xfrm>
            <a:off x="6268682" y="4420756"/>
            <a:ext cx="576000" cy="576000"/>
          </a:xfrm>
          <a:prstGeom prst="ellipse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6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x3</a:t>
            </a:r>
            <a:endParaRPr lang="de-DE" sz="16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feld 21"/>
          <p:cNvSpPr txBox="1"/>
          <p:nvPr/>
        </p:nvSpPr>
        <p:spPr>
          <a:xfrm>
            <a:off x="6914955" y="3181019"/>
            <a:ext cx="735827" cy="294748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de-DE"/>
            </a:defPPr>
            <a:lvl1pPr algn="ctr">
              <a:defRPr sz="2000" i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defRPr>
            </a:lvl1pPr>
          </a:lstStyle>
          <a:p>
            <a:r>
              <a:rPr lang="de-DE" dirty="0"/>
              <a:t>w1</a:t>
            </a:r>
          </a:p>
        </p:txBody>
      </p:sp>
      <p:sp>
        <p:nvSpPr>
          <p:cNvPr id="23" name="Textfeld 22"/>
          <p:cNvSpPr txBox="1"/>
          <p:nvPr/>
        </p:nvSpPr>
        <p:spPr>
          <a:xfrm>
            <a:off x="6914955" y="3719360"/>
            <a:ext cx="735827" cy="294748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de-DE"/>
            </a:defPPr>
            <a:lvl1pPr algn="ctr">
              <a:defRPr sz="2000" i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defRPr>
            </a:lvl1pPr>
          </a:lstStyle>
          <a:p>
            <a:r>
              <a:rPr lang="de-DE" dirty="0"/>
              <a:t>w 2</a:t>
            </a:r>
          </a:p>
        </p:txBody>
      </p:sp>
      <p:sp>
        <p:nvSpPr>
          <p:cNvPr id="24" name="Textfeld 23"/>
          <p:cNvSpPr txBox="1"/>
          <p:nvPr/>
        </p:nvSpPr>
        <p:spPr>
          <a:xfrm>
            <a:off x="6914955" y="4273382"/>
            <a:ext cx="735827" cy="294748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de-DE"/>
            </a:defPPr>
            <a:lvl1pPr algn="ctr">
              <a:defRPr sz="2000" i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defRPr>
            </a:lvl1pPr>
          </a:lstStyle>
          <a:p>
            <a:r>
              <a:rPr lang="de-DE" dirty="0"/>
              <a:t>w3</a:t>
            </a:r>
          </a:p>
        </p:txBody>
      </p:sp>
      <p:sp>
        <p:nvSpPr>
          <p:cNvPr id="31" name="Textfeld 30"/>
          <p:cNvSpPr txBox="1"/>
          <p:nvPr/>
        </p:nvSpPr>
        <p:spPr>
          <a:xfrm>
            <a:off x="5534001" y="3249645"/>
            <a:ext cx="735827" cy="294748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de-DE"/>
            </a:defPPr>
            <a:lvl1pPr algn="ctr">
              <a:defRPr sz="2000" i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defRPr>
            </a:lvl1pPr>
          </a:lstStyle>
          <a:p>
            <a:r>
              <a:rPr lang="de-DE" i="0" dirty="0" smtClean="0">
                <a:effectLst/>
              </a:rPr>
              <a:t>0,31</a:t>
            </a:r>
            <a:endParaRPr lang="de-DE" i="0" dirty="0">
              <a:effectLst/>
            </a:endParaRPr>
          </a:p>
        </p:txBody>
      </p:sp>
      <p:sp>
        <p:nvSpPr>
          <p:cNvPr id="32" name="Textfeld 31"/>
          <p:cNvSpPr txBox="1"/>
          <p:nvPr/>
        </p:nvSpPr>
        <p:spPr>
          <a:xfrm>
            <a:off x="5532855" y="3899126"/>
            <a:ext cx="735827" cy="294748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de-DE"/>
            </a:defPPr>
            <a:lvl1pPr algn="ctr">
              <a:defRPr sz="2000" i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defRPr>
            </a:lvl1pPr>
          </a:lstStyle>
          <a:p>
            <a:r>
              <a:rPr lang="de-DE" i="0" dirty="0" smtClean="0">
                <a:effectLst/>
              </a:rPr>
              <a:t>0,01</a:t>
            </a:r>
            <a:endParaRPr lang="de-DE" i="0" dirty="0">
              <a:effectLst/>
            </a:endParaRPr>
          </a:p>
        </p:txBody>
      </p:sp>
      <p:sp>
        <p:nvSpPr>
          <p:cNvPr id="33" name="Textfeld 32"/>
          <p:cNvSpPr txBox="1"/>
          <p:nvPr/>
        </p:nvSpPr>
        <p:spPr>
          <a:xfrm>
            <a:off x="5520000" y="4548607"/>
            <a:ext cx="735827" cy="294748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de-DE"/>
            </a:defPPr>
            <a:lvl1pPr algn="ctr">
              <a:defRPr sz="2000" i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defRPr>
            </a:lvl1pPr>
          </a:lstStyle>
          <a:p>
            <a:r>
              <a:rPr lang="de-DE" i="0" dirty="0" smtClean="0">
                <a:effectLst/>
              </a:rPr>
              <a:t>0,15</a:t>
            </a:r>
            <a:endParaRPr lang="de-DE" i="0" dirty="0">
              <a:effectLst/>
            </a:endParaRPr>
          </a:p>
        </p:txBody>
      </p:sp>
      <p:sp>
        <p:nvSpPr>
          <p:cNvPr id="34" name="Textfeld 33"/>
          <p:cNvSpPr txBox="1"/>
          <p:nvPr/>
        </p:nvSpPr>
        <p:spPr>
          <a:xfrm>
            <a:off x="9840056" y="3885949"/>
            <a:ext cx="1192246" cy="274253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de-DE"/>
            </a:defPPr>
            <a:lvl1pPr algn="ctr">
              <a:defRPr sz="2000" i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defRPr>
            </a:lvl1pPr>
          </a:lstStyle>
          <a:p>
            <a:r>
              <a:rPr lang="de-DE" b="1" i="0" dirty="0" smtClean="0">
                <a:solidFill>
                  <a:srgbClr val="C00000"/>
                </a:solidFill>
                <a:effectLst/>
              </a:rPr>
              <a:t>0</a:t>
            </a:r>
            <a:r>
              <a:rPr lang="de-DE" i="0" dirty="0" smtClean="0">
                <a:effectLst/>
              </a:rPr>
              <a:t> (soll: 1)</a:t>
            </a:r>
            <a:endParaRPr lang="de-DE" i="0" dirty="0">
              <a:effectLst/>
            </a:endParaRPr>
          </a:p>
        </p:txBody>
      </p:sp>
      <p:sp>
        <p:nvSpPr>
          <p:cNvPr id="8" name="Rechteckiger Pfeil 7"/>
          <p:cNvSpPr/>
          <p:nvPr/>
        </p:nvSpPr>
        <p:spPr>
          <a:xfrm rot="5400000">
            <a:off x="8609262" y="2197363"/>
            <a:ext cx="669181" cy="2448893"/>
          </a:xfrm>
          <a:prstGeom prst="bentArrow">
            <a:avLst/>
          </a:prstGeom>
          <a:ln>
            <a:tailEnd type="none" w="lg" len="lg"/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30" name="Rechteckiger Pfeil 29"/>
          <p:cNvSpPr/>
          <p:nvPr/>
        </p:nvSpPr>
        <p:spPr>
          <a:xfrm rot="10800000">
            <a:off x="8212050" y="4289751"/>
            <a:ext cx="1874470" cy="691267"/>
          </a:xfrm>
          <a:prstGeom prst="bentArrow">
            <a:avLst/>
          </a:prstGeom>
          <a:solidFill>
            <a:schemeClr val="accent3"/>
          </a:solidFill>
          <a:ln>
            <a:tailEnd type="none" w="lg" len="lg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9" name="Textfeld 28"/>
          <p:cNvSpPr txBox="1"/>
          <p:nvPr/>
        </p:nvSpPr>
        <p:spPr>
          <a:xfrm>
            <a:off x="8093587" y="2661234"/>
            <a:ext cx="152317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de-DE"/>
            </a:defPPr>
            <a:lvl1pPr>
              <a:defRPr sz="20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 b="1" dirty="0" smtClean="0"/>
              <a:t>Lernschritt</a:t>
            </a:r>
            <a:endParaRPr lang="de-DE" b="1" dirty="0"/>
          </a:p>
        </p:txBody>
      </p:sp>
      <p:sp>
        <p:nvSpPr>
          <p:cNvPr id="37" name="Textfeld 36"/>
          <p:cNvSpPr txBox="1"/>
          <p:nvPr/>
        </p:nvSpPr>
        <p:spPr>
          <a:xfrm>
            <a:off x="8093587" y="4867927"/>
            <a:ext cx="19688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de-DE"/>
            </a:defPPr>
            <a:lvl1pPr>
              <a:defRPr sz="20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 b="1" dirty="0" smtClean="0"/>
              <a:t>Rückkopplung</a:t>
            </a:r>
            <a:endParaRPr lang="de-DE" b="1" dirty="0"/>
          </a:p>
        </p:txBody>
      </p:sp>
      <p:cxnSp>
        <p:nvCxnSpPr>
          <p:cNvPr id="38" name="Gerade Verbindung mit Pfeil 37"/>
          <p:cNvCxnSpPr/>
          <p:nvPr/>
        </p:nvCxnSpPr>
        <p:spPr>
          <a:xfrm flipV="1">
            <a:off x="7282868" y="4497955"/>
            <a:ext cx="725143" cy="266444"/>
          </a:xfrm>
          <a:prstGeom prst="straightConnector1">
            <a:avLst/>
          </a:prstGeom>
          <a:ln w="123825">
            <a:solidFill>
              <a:schemeClr val="accent3"/>
            </a:solidFill>
            <a:headEnd type="triangle" w="med" len="med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Gerade Verbindung mit Pfeil 39"/>
          <p:cNvCxnSpPr/>
          <p:nvPr/>
        </p:nvCxnSpPr>
        <p:spPr>
          <a:xfrm flipV="1">
            <a:off x="7226487" y="4204766"/>
            <a:ext cx="636663" cy="2798"/>
          </a:xfrm>
          <a:prstGeom prst="straightConnector1">
            <a:avLst/>
          </a:prstGeom>
          <a:ln w="53975">
            <a:solidFill>
              <a:schemeClr val="accent3"/>
            </a:solidFill>
            <a:headEnd type="triangle" w="lg" len="lg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Gerade Verbindung mit Pfeil 40"/>
          <p:cNvCxnSpPr/>
          <p:nvPr/>
        </p:nvCxnSpPr>
        <p:spPr>
          <a:xfrm>
            <a:off x="7237359" y="3630836"/>
            <a:ext cx="625791" cy="175463"/>
          </a:xfrm>
          <a:prstGeom prst="straightConnector1">
            <a:avLst/>
          </a:prstGeom>
          <a:ln w="22225">
            <a:solidFill>
              <a:schemeClr val="accent3"/>
            </a:solidFill>
            <a:headEnd type="triangle" w="lg" len="lg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3099482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4. Wie KI spielen lernt</a:t>
            </a:r>
            <a:endParaRPr lang="de-DE" dirty="0"/>
          </a:p>
        </p:txBody>
      </p:sp>
      <p:sp>
        <p:nvSpPr>
          <p:cNvPr id="8" name="Textplatzhalter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Erfordernisse</a:t>
            </a:r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9988A-9D3B-4886-92C1-576644E036E0}" type="slidenum">
              <a:rPr lang="de-DE" smtClean="0"/>
              <a:pPr/>
              <a:t>19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41612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2950" indent="-742950">
              <a:buFont typeface="+mj-lt"/>
              <a:buAutoNum type="arabicPeriod" startAt="4"/>
            </a:pPr>
            <a:r>
              <a:rPr lang="de-DE" dirty="0"/>
              <a:t>Wie KI </a:t>
            </a:r>
            <a:r>
              <a:rPr lang="de-DE" dirty="0" smtClean="0"/>
              <a:t>spielen </a:t>
            </a:r>
            <a:r>
              <a:rPr lang="de-DE" dirty="0"/>
              <a:t>Lernt</a:t>
            </a:r>
          </a:p>
        </p:txBody>
      </p:sp>
      <p:sp>
        <p:nvSpPr>
          <p:cNvPr id="7" name="Inhaltsplatzhalt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20000"/>
              </a:lnSpc>
              <a:buNone/>
            </a:pPr>
            <a:r>
              <a:rPr lang="de-DE" b="1" dirty="0" smtClean="0">
                <a:solidFill>
                  <a:schemeClr val="accent1"/>
                </a:solidFill>
              </a:rPr>
              <a:t>Was »wahr« sein muss</a:t>
            </a:r>
          </a:p>
          <a:p>
            <a:pPr>
              <a:lnSpc>
                <a:spcPct val="120000"/>
              </a:lnSpc>
            </a:pPr>
            <a:r>
              <a:rPr lang="de-DE" dirty="0" smtClean="0"/>
              <a:t>Spielewelt entspricht einem vollständig bekannten Universum</a:t>
            </a:r>
          </a:p>
          <a:p>
            <a:pPr>
              <a:lnSpc>
                <a:spcPct val="120000"/>
              </a:lnSpc>
            </a:pPr>
            <a:r>
              <a:rPr lang="de-DE" dirty="0" smtClean="0"/>
              <a:t>Alle relevanten Spielelemente müssen </a:t>
            </a:r>
            <a:r>
              <a:rPr lang="de-DE" dirty="0" err="1" smtClean="0"/>
              <a:t>serialisierbar</a:t>
            </a:r>
            <a:r>
              <a:rPr lang="de-DE" dirty="0" smtClean="0"/>
              <a:t> sein</a:t>
            </a:r>
          </a:p>
          <a:p>
            <a:pPr>
              <a:lnSpc>
                <a:spcPct val="120000"/>
              </a:lnSpc>
            </a:pPr>
            <a:r>
              <a:rPr lang="de-DE" dirty="0" smtClean="0"/>
              <a:t>Jeder Frame entspricht einem Datensatz</a:t>
            </a:r>
          </a:p>
          <a:p>
            <a:pPr>
              <a:lnSpc>
                <a:spcPct val="120000"/>
              </a:lnSpc>
            </a:pPr>
            <a:r>
              <a:rPr lang="de-DE" dirty="0" smtClean="0"/>
              <a:t>Datensätze sind filterbar auf den Soll-Zustand</a:t>
            </a:r>
          </a:p>
          <a:p>
            <a:pPr>
              <a:lnSpc>
                <a:spcPct val="120000"/>
              </a:lnSpc>
            </a:pPr>
            <a:r>
              <a:rPr lang="de-DE" dirty="0" smtClean="0"/>
              <a:t>Kommunikation zwischen Spiel und KI muss stattfinden</a:t>
            </a:r>
          </a:p>
          <a:p>
            <a:pPr>
              <a:lnSpc>
                <a:spcPct val="120000"/>
              </a:lnSpc>
            </a:pPr>
            <a:r>
              <a:rPr lang="de-DE" dirty="0"/>
              <a:t>Echtzeitfähigkeit muss gegeben </a:t>
            </a:r>
            <a:r>
              <a:rPr lang="de-DE" dirty="0" smtClean="0"/>
              <a:t>sein</a:t>
            </a:r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9988A-9D3B-4886-92C1-576644E036E0}" type="slidenum">
              <a:rPr lang="de-DE" smtClean="0"/>
              <a:pPr/>
              <a:t>20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21217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pPr marL="742950" indent="-742950">
              <a:buFont typeface="+mj-lt"/>
              <a:buAutoNum type="arabicPeriod" startAt="4"/>
            </a:pPr>
            <a:r>
              <a:rPr lang="de-DE" dirty="0"/>
              <a:t>Wie KI </a:t>
            </a:r>
            <a:r>
              <a:rPr lang="de-DE" dirty="0" smtClean="0"/>
              <a:t>spielen </a:t>
            </a:r>
            <a:r>
              <a:rPr lang="de-DE" dirty="0" smtClean="0"/>
              <a:t>Lernt: </a:t>
            </a:r>
            <a:r>
              <a:rPr lang="de-DE" dirty="0" err="1" smtClean="0"/>
              <a:t>Serialisierung</a:t>
            </a:r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D9CF54A1-085C-4B2A-8AFD-D852DAB07D7E}" type="slidenum">
              <a:rPr lang="de-DE" smtClean="0"/>
              <a:pPr/>
              <a:t>21</a:t>
            </a:fld>
            <a:endParaRPr lang="de-DE" dirty="0"/>
          </a:p>
        </p:txBody>
      </p:sp>
      <p:grpSp>
        <p:nvGrpSpPr>
          <p:cNvPr id="51" name="Gruppieren 50"/>
          <p:cNvGrpSpPr/>
          <p:nvPr/>
        </p:nvGrpSpPr>
        <p:grpSpPr>
          <a:xfrm rot="2407772">
            <a:off x="10910206" y="467877"/>
            <a:ext cx="1324480" cy="298812"/>
            <a:chOff x="9134698" y="3269969"/>
            <a:chExt cx="1324480" cy="298812"/>
          </a:xfrm>
        </p:grpSpPr>
        <p:cxnSp>
          <p:nvCxnSpPr>
            <p:cNvPr id="39" name="Gerader Verbinder 38"/>
            <p:cNvCxnSpPr>
              <a:stCxn id="9" idx="1"/>
            </p:cNvCxnSpPr>
            <p:nvPr/>
          </p:nvCxnSpPr>
          <p:spPr>
            <a:xfrm flipH="1" flipV="1">
              <a:off x="9134698" y="3269969"/>
              <a:ext cx="270747" cy="181340"/>
            </a:xfrm>
            <a:prstGeom prst="line">
              <a:avLst/>
            </a:prstGeom>
            <a:noFill/>
            <a:ln w="7302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4" name="Gerader Verbinder 43"/>
            <p:cNvCxnSpPr>
              <a:stCxn id="35" idx="1"/>
              <a:endCxn id="9" idx="3"/>
            </p:cNvCxnSpPr>
            <p:nvPr/>
          </p:nvCxnSpPr>
          <p:spPr>
            <a:xfrm flipH="1">
              <a:off x="9693706" y="3451308"/>
              <a:ext cx="238606" cy="1"/>
            </a:xfrm>
            <a:prstGeom prst="line">
              <a:avLst/>
            </a:prstGeom>
            <a:noFill/>
            <a:ln w="7302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9" name="Abgerundetes Rechteck 8"/>
            <p:cNvSpPr/>
            <p:nvPr/>
          </p:nvSpPr>
          <p:spPr>
            <a:xfrm>
              <a:off x="9405445" y="3333836"/>
              <a:ext cx="288261" cy="234945"/>
            </a:xfrm>
            <a:prstGeom prst="roundRect">
              <a:avLst/>
            </a:prstGeom>
            <a:noFill/>
            <a:ln w="3175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35" name="Abgerundetes Rechteck 34"/>
            <p:cNvSpPr/>
            <p:nvPr/>
          </p:nvSpPr>
          <p:spPr>
            <a:xfrm>
              <a:off x="9932312" y="3333835"/>
              <a:ext cx="288260" cy="234945"/>
            </a:xfrm>
            <a:prstGeom prst="roundRect">
              <a:avLst/>
            </a:prstGeom>
            <a:noFill/>
            <a:ln w="3175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cxnSp>
          <p:nvCxnSpPr>
            <p:cNvPr id="36" name="Gerader Verbinder 35"/>
            <p:cNvCxnSpPr>
              <a:endCxn id="35" idx="3"/>
            </p:cNvCxnSpPr>
            <p:nvPr/>
          </p:nvCxnSpPr>
          <p:spPr>
            <a:xfrm flipH="1">
              <a:off x="10220572" y="3333835"/>
              <a:ext cx="238606" cy="117473"/>
            </a:xfrm>
            <a:prstGeom prst="line">
              <a:avLst/>
            </a:prstGeom>
            <a:noFill/>
            <a:ln w="7302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17" name="Rechteck 16"/>
          <p:cNvSpPr/>
          <p:nvPr/>
        </p:nvSpPr>
        <p:spPr>
          <a:xfrm>
            <a:off x="1437247" y="1760675"/>
            <a:ext cx="4000554" cy="4176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solidFill>
              <a:schemeClr val="accent1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08" name="Gerade Verbindung mit Pfeil 107"/>
          <p:cNvCxnSpPr>
            <a:stCxn id="17" idx="2"/>
            <a:endCxn id="17" idx="0"/>
          </p:cNvCxnSpPr>
          <p:nvPr/>
        </p:nvCxnSpPr>
        <p:spPr>
          <a:xfrm flipV="1">
            <a:off x="3437524" y="1760675"/>
            <a:ext cx="0" cy="4176000"/>
          </a:xfrm>
          <a:prstGeom prst="straightConnector1">
            <a:avLst/>
          </a:prstGeom>
          <a:ln w="31750">
            <a:solidFill>
              <a:schemeClr val="accent1"/>
            </a:solidFill>
            <a:prstDash val="dash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hteck 37"/>
          <p:cNvSpPr/>
          <p:nvPr/>
        </p:nvSpPr>
        <p:spPr>
          <a:xfrm>
            <a:off x="5160000" y="3236675"/>
            <a:ext cx="288000" cy="1224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" name="Ellipse 4"/>
          <p:cNvSpPr/>
          <p:nvPr/>
        </p:nvSpPr>
        <p:spPr>
          <a:xfrm>
            <a:off x="2822869" y="3350304"/>
            <a:ext cx="360000" cy="36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4" name="Rechteck 53"/>
          <p:cNvSpPr/>
          <p:nvPr/>
        </p:nvSpPr>
        <p:spPr>
          <a:xfrm>
            <a:off x="1444136" y="3683042"/>
            <a:ext cx="288000" cy="1224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31335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pPr marL="742950" indent="-742950">
              <a:buFont typeface="+mj-lt"/>
              <a:buAutoNum type="arabicPeriod" startAt="4"/>
            </a:pPr>
            <a:r>
              <a:rPr lang="de-DE" dirty="0"/>
              <a:t>Wie KI </a:t>
            </a:r>
            <a:r>
              <a:rPr lang="de-DE" dirty="0" smtClean="0"/>
              <a:t>spielen </a:t>
            </a:r>
            <a:r>
              <a:rPr lang="de-DE" dirty="0" smtClean="0"/>
              <a:t>Lernt: </a:t>
            </a:r>
            <a:r>
              <a:rPr lang="de-DE" dirty="0" err="1" smtClean="0"/>
              <a:t>Serialisierung</a:t>
            </a:r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D9CF54A1-085C-4B2A-8AFD-D852DAB07D7E}" type="slidenum">
              <a:rPr lang="de-DE" smtClean="0"/>
              <a:pPr/>
              <a:t>22</a:t>
            </a:fld>
            <a:endParaRPr lang="de-DE" dirty="0"/>
          </a:p>
        </p:txBody>
      </p:sp>
      <p:grpSp>
        <p:nvGrpSpPr>
          <p:cNvPr id="51" name="Gruppieren 50"/>
          <p:cNvGrpSpPr/>
          <p:nvPr/>
        </p:nvGrpSpPr>
        <p:grpSpPr>
          <a:xfrm rot="2407772">
            <a:off x="10910206" y="467877"/>
            <a:ext cx="1324480" cy="298812"/>
            <a:chOff x="9134698" y="3269969"/>
            <a:chExt cx="1324480" cy="298812"/>
          </a:xfrm>
        </p:grpSpPr>
        <p:cxnSp>
          <p:nvCxnSpPr>
            <p:cNvPr id="39" name="Gerader Verbinder 38"/>
            <p:cNvCxnSpPr>
              <a:stCxn id="9" idx="1"/>
            </p:cNvCxnSpPr>
            <p:nvPr/>
          </p:nvCxnSpPr>
          <p:spPr>
            <a:xfrm flipH="1" flipV="1">
              <a:off x="9134698" y="3269969"/>
              <a:ext cx="270747" cy="181340"/>
            </a:xfrm>
            <a:prstGeom prst="line">
              <a:avLst/>
            </a:prstGeom>
            <a:noFill/>
            <a:ln w="7302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4" name="Gerader Verbinder 43"/>
            <p:cNvCxnSpPr>
              <a:stCxn id="35" idx="1"/>
              <a:endCxn id="9" idx="3"/>
            </p:cNvCxnSpPr>
            <p:nvPr/>
          </p:nvCxnSpPr>
          <p:spPr>
            <a:xfrm flipH="1">
              <a:off x="9693706" y="3451308"/>
              <a:ext cx="238606" cy="1"/>
            </a:xfrm>
            <a:prstGeom prst="line">
              <a:avLst/>
            </a:prstGeom>
            <a:noFill/>
            <a:ln w="7302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9" name="Abgerundetes Rechteck 8"/>
            <p:cNvSpPr/>
            <p:nvPr/>
          </p:nvSpPr>
          <p:spPr>
            <a:xfrm>
              <a:off x="9405445" y="3333836"/>
              <a:ext cx="288261" cy="234945"/>
            </a:xfrm>
            <a:prstGeom prst="roundRect">
              <a:avLst/>
            </a:prstGeom>
            <a:noFill/>
            <a:ln w="3175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35" name="Abgerundetes Rechteck 34"/>
            <p:cNvSpPr/>
            <p:nvPr/>
          </p:nvSpPr>
          <p:spPr>
            <a:xfrm>
              <a:off x="9932312" y="3333835"/>
              <a:ext cx="288260" cy="234945"/>
            </a:xfrm>
            <a:prstGeom prst="roundRect">
              <a:avLst/>
            </a:prstGeom>
            <a:noFill/>
            <a:ln w="3175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cxnSp>
          <p:nvCxnSpPr>
            <p:cNvPr id="36" name="Gerader Verbinder 35"/>
            <p:cNvCxnSpPr>
              <a:endCxn id="35" idx="3"/>
            </p:cNvCxnSpPr>
            <p:nvPr/>
          </p:nvCxnSpPr>
          <p:spPr>
            <a:xfrm flipH="1">
              <a:off x="10220572" y="3333835"/>
              <a:ext cx="238606" cy="117473"/>
            </a:xfrm>
            <a:prstGeom prst="line">
              <a:avLst/>
            </a:prstGeom>
            <a:noFill/>
            <a:ln w="7302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13" name="Gruppieren 12"/>
          <p:cNvGrpSpPr/>
          <p:nvPr/>
        </p:nvGrpSpPr>
        <p:grpSpPr>
          <a:xfrm>
            <a:off x="6960000" y="1745186"/>
            <a:ext cx="1393204" cy="4200926"/>
            <a:chOff x="7560552" y="1745186"/>
            <a:chExt cx="1393204" cy="4200926"/>
          </a:xfrm>
        </p:grpSpPr>
        <p:grpSp>
          <p:nvGrpSpPr>
            <p:cNvPr id="148" name="Gruppieren 147"/>
            <p:cNvGrpSpPr/>
            <p:nvPr/>
          </p:nvGrpSpPr>
          <p:grpSpPr>
            <a:xfrm>
              <a:off x="7560552" y="1745186"/>
              <a:ext cx="1393204" cy="4200926"/>
              <a:chOff x="8742547" y="1745186"/>
              <a:chExt cx="2017301" cy="4200926"/>
            </a:xfrm>
          </p:grpSpPr>
          <p:sp>
            <p:nvSpPr>
              <p:cNvPr id="129" name="Rechteck 128"/>
              <p:cNvSpPr/>
              <p:nvPr/>
            </p:nvSpPr>
            <p:spPr>
              <a:xfrm>
                <a:off x="8742547" y="1745186"/>
                <a:ext cx="1777754" cy="4176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9000">
                    <a:schemeClr val="accent5">
                      <a:lumMod val="20000"/>
                      <a:lumOff val="80000"/>
                    </a:schemeClr>
                  </a:gs>
                  <a:gs pos="100000">
                    <a:schemeClr val="accent5">
                      <a:lumMod val="20000"/>
                      <a:lumOff val="80000"/>
                    </a:schemeClr>
                  </a:gs>
                </a:gsLst>
                <a:lin ang="0" scaled="1"/>
                <a:tileRect/>
              </a:gradFill>
              <a:ln w="95250">
                <a:noFill/>
                <a:prstDash val="dash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cxnSp>
            <p:nvCxnSpPr>
              <p:cNvPr id="133" name="Gerade Verbindung mit Pfeil 132"/>
              <p:cNvCxnSpPr/>
              <p:nvPr/>
            </p:nvCxnSpPr>
            <p:spPr>
              <a:xfrm flipV="1">
                <a:off x="8742547" y="5921187"/>
                <a:ext cx="2017301" cy="24925"/>
              </a:xfrm>
              <a:prstGeom prst="straightConnector1">
                <a:avLst/>
              </a:prstGeom>
              <a:ln w="38100"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4000">
                      <a:schemeClr val="tx1"/>
                    </a:gs>
                    <a:gs pos="100000">
                      <a:schemeClr val="tx1"/>
                    </a:gs>
                  </a:gsLst>
                  <a:lin ang="0" scaled="1"/>
                  <a:tileRect/>
                </a:gradFill>
                <a:prstDash val="solid"/>
                <a:tailEnd type="triangle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37" name="Rechteck 136"/>
            <p:cNvSpPr/>
            <p:nvPr/>
          </p:nvSpPr>
          <p:spPr>
            <a:xfrm>
              <a:off x="8490915" y="3202179"/>
              <a:ext cx="288000" cy="122400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143" name="Ellipse 142"/>
            <p:cNvSpPr/>
            <p:nvPr/>
          </p:nvSpPr>
          <p:spPr>
            <a:xfrm>
              <a:off x="8310915" y="2489428"/>
              <a:ext cx="360000" cy="3600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cxnSp>
          <p:nvCxnSpPr>
            <p:cNvPr id="168" name="Gerade Verbindung mit Pfeil 167"/>
            <p:cNvCxnSpPr>
              <a:endCxn id="143" idx="3"/>
            </p:cNvCxnSpPr>
            <p:nvPr/>
          </p:nvCxnSpPr>
          <p:spPr>
            <a:xfrm flipV="1">
              <a:off x="7816677" y="2796707"/>
              <a:ext cx="546959" cy="629488"/>
            </a:xfrm>
            <a:prstGeom prst="straightConnector1">
              <a:avLst/>
            </a:prstGeom>
            <a:ln w="53975">
              <a:solidFill>
                <a:srgbClr val="C00000"/>
              </a:solidFill>
              <a:prstDash val="sysDash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1" name="Multiplizieren 170"/>
            <p:cNvSpPr/>
            <p:nvPr/>
          </p:nvSpPr>
          <p:spPr>
            <a:xfrm>
              <a:off x="7722516" y="5010246"/>
              <a:ext cx="828000" cy="828000"/>
            </a:xfrm>
            <a:prstGeom prst="mathMultiply">
              <a:avLst/>
            </a:prstGeom>
            <a:solidFill>
              <a:srgbClr val="C00000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grpSp>
        <p:nvGrpSpPr>
          <p:cNvPr id="26" name="Gruppieren 25"/>
          <p:cNvGrpSpPr/>
          <p:nvPr/>
        </p:nvGrpSpPr>
        <p:grpSpPr>
          <a:xfrm>
            <a:off x="713970" y="1397159"/>
            <a:ext cx="5447106" cy="4903867"/>
            <a:chOff x="713970" y="1397159"/>
            <a:chExt cx="5447106" cy="4903867"/>
          </a:xfrm>
        </p:grpSpPr>
        <p:sp>
          <p:nvSpPr>
            <p:cNvPr id="17" name="Rechteck 16"/>
            <p:cNvSpPr/>
            <p:nvPr/>
          </p:nvSpPr>
          <p:spPr>
            <a:xfrm>
              <a:off x="1437247" y="1760675"/>
              <a:ext cx="4000554" cy="417600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95250">
              <a:noFill/>
              <a:prstDash val="dash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71" name="Textfeld 70"/>
            <p:cNvSpPr txBox="1"/>
            <p:nvPr/>
          </p:nvSpPr>
          <p:spPr>
            <a:xfrm>
              <a:off x="5437801" y="1397159"/>
              <a:ext cx="72327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(1, 1)</a:t>
              </a:r>
            </a:p>
          </p:txBody>
        </p:sp>
        <p:cxnSp>
          <p:nvCxnSpPr>
            <p:cNvPr id="97" name="Gerade Verbindung mit Pfeil 96"/>
            <p:cNvCxnSpPr/>
            <p:nvPr/>
          </p:nvCxnSpPr>
          <p:spPr>
            <a:xfrm flipV="1">
              <a:off x="1437247" y="1557000"/>
              <a:ext cx="0" cy="4379675"/>
            </a:xfrm>
            <a:prstGeom prst="straightConnector1">
              <a:avLst/>
            </a:prstGeom>
            <a:ln w="38100">
              <a:solidFill>
                <a:schemeClr val="tx1"/>
              </a:solidFill>
              <a:prstDash val="solid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Gerade Verbindung mit Pfeil 98"/>
            <p:cNvCxnSpPr/>
            <p:nvPr/>
          </p:nvCxnSpPr>
          <p:spPr>
            <a:xfrm>
              <a:off x="1437246" y="5946112"/>
              <a:ext cx="4226754" cy="0"/>
            </a:xfrm>
            <a:prstGeom prst="straightConnector1">
              <a:avLst/>
            </a:prstGeom>
            <a:ln w="38100">
              <a:solidFill>
                <a:schemeClr val="tx1"/>
              </a:solidFill>
              <a:prstDash val="solid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" name="Textfeld 101"/>
            <p:cNvSpPr txBox="1"/>
            <p:nvPr/>
          </p:nvSpPr>
          <p:spPr>
            <a:xfrm>
              <a:off x="713970" y="5931694"/>
              <a:ext cx="72327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(0, 0)</a:t>
              </a:r>
            </a:p>
          </p:txBody>
        </p:sp>
        <p:cxnSp>
          <p:nvCxnSpPr>
            <p:cNvPr id="108" name="Gerade Verbindung mit Pfeil 107"/>
            <p:cNvCxnSpPr>
              <a:stCxn id="17" idx="2"/>
              <a:endCxn id="17" idx="0"/>
            </p:cNvCxnSpPr>
            <p:nvPr/>
          </p:nvCxnSpPr>
          <p:spPr>
            <a:xfrm flipV="1">
              <a:off x="3437524" y="1760675"/>
              <a:ext cx="0" cy="4176000"/>
            </a:xfrm>
            <a:prstGeom prst="straightConnector1">
              <a:avLst/>
            </a:prstGeom>
            <a:ln w="31750">
              <a:solidFill>
                <a:schemeClr val="accent1"/>
              </a:solidFill>
              <a:prstDash val="dash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Rechteck 37"/>
            <p:cNvSpPr/>
            <p:nvPr/>
          </p:nvSpPr>
          <p:spPr>
            <a:xfrm>
              <a:off x="5160000" y="3236675"/>
              <a:ext cx="288000" cy="122400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cxnSp>
          <p:nvCxnSpPr>
            <p:cNvPr id="43" name="Gerade Verbindung mit Pfeil 42"/>
            <p:cNvCxnSpPr>
              <a:stCxn id="38" idx="0"/>
            </p:cNvCxnSpPr>
            <p:nvPr/>
          </p:nvCxnSpPr>
          <p:spPr>
            <a:xfrm flipV="1">
              <a:off x="5304000" y="2720571"/>
              <a:ext cx="0" cy="516104"/>
            </a:xfrm>
            <a:prstGeom prst="straightConnector1">
              <a:avLst/>
            </a:prstGeom>
            <a:ln w="53975">
              <a:solidFill>
                <a:srgbClr val="C00000"/>
              </a:solidFill>
              <a:prstDash val="sysDash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Gerade Verbindung mit Pfeil 46"/>
            <p:cNvCxnSpPr/>
            <p:nvPr/>
          </p:nvCxnSpPr>
          <p:spPr>
            <a:xfrm>
              <a:off x="5296693" y="4460675"/>
              <a:ext cx="7307" cy="516104"/>
            </a:xfrm>
            <a:prstGeom prst="straightConnector1">
              <a:avLst/>
            </a:prstGeom>
            <a:ln w="53975">
              <a:solidFill>
                <a:srgbClr val="C00000"/>
              </a:solidFill>
              <a:prstDash val="sysDash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3" name="Textfeld 102"/>
            <p:cNvSpPr txBox="1"/>
            <p:nvPr/>
          </p:nvSpPr>
          <p:spPr>
            <a:xfrm>
              <a:off x="4670104" y="3648520"/>
              <a:ext cx="50526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 smtClean="0"/>
                <a:t>r2y</a:t>
              </a:r>
              <a:endParaRPr lang="de-DE" dirty="0"/>
            </a:p>
          </p:txBody>
        </p:sp>
        <p:grpSp>
          <p:nvGrpSpPr>
            <p:cNvPr id="126" name="Gruppieren 125"/>
            <p:cNvGrpSpPr/>
            <p:nvPr/>
          </p:nvGrpSpPr>
          <p:grpSpPr>
            <a:xfrm>
              <a:off x="2525815" y="3350304"/>
              <a:ext cx="1401606" cy="793066"/>
              <a:chOff x="6446947" y="2448275"/>
              <a:chExt cx="1401606" cy="793066"/>
            </a:xfrm>
          </p:grpSpPr>
          <p:sp>
            <p:nvSpPr>
              <p:cNvPr id="5" name="Ellipse 4"/>
              <p:cNvSpPr/>
              <p:nvPr/>
            </p:nvSpPr>
            <p:spPr>
              <a:xfrm>
                <a:off x="6744001" y="2448275"/>
                <a:ext cx="360000" cy="360000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cxnSp>
            <p:nvCxnSpPr>
              <p:cNvPr id="27" name="Gerade Verbindung mit Pfeil 26"/>
              <p:cNvCxnSpPr>
                <a:stCxn id="5" idx="6"/>
              </p:cNvCxnSpPr>
              <p:nvPr/>
            </p:nvCxnSpPr>
            <p:spPr>
              <a:xfrm flipV="1">
                <a:off x="7104001" y="2448275"/>
                <a:ext cx="744552" cy="180000"/>
              </a:xfrm>
              <a:prstGeom prst="straightConnector1">
                <a:avLst/>
              </a:prstGeom>
              <a:ln w="53975">
                <a:solidFill>
                  <a:srgbClr val="C00000"/>
                </a:solidFill>
                <a:prstDash val="sysDash"/>
                <a:tailEnd type="triangle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4" name="Textfeld 103"/>
              <p:cNvSpPr txBox="1"/>
              <p:nvPr/>
            </p:nvSpPr>
            <p:spPr>
              <a:xfrm>
                <a:off x="6446947" y="2872009"/>
                <a:ext cx="80021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de-DE" dirty="0" err="1" smtClean="0"/>
                  <a:t>bx</a:t>
                </a:r>
                <a:r>
                  <a:rPr lang="de-DE" dirty="0"/>
                  <a:t>, </a:t>
                </a:r>
                <a:r>
                  <a:rPr lang="de-DE" dirty="0" err="1" smtClean="0"/>
                  <a:t>by</a:t>
                </a:r>
                <a:endParaRPr lang="de-DE" dirty="0"/>
              </a:p>
            </p:txBody>
          </p:sp>
        </p:grpSp>
        <p:sp>
          <p:nvSpPr>
            <p:cNvPr id="54" name="Rechteck 53"/>
            <p:cNvSpPr/>
            <p:nvPr/>
          </p:nvSpPr>
          <p:spPr>
            <a:xfrm>
              <a:off x="1444136" y="3683042"/>
              <a:ext cx="288000" cy="122400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cxnSp>
          <p:nvCxnSpPr>
            <p:cNvPr id="55" name="Gerade Verbindung mit Pfeil 54"/>
            <p:cNvCxnSpPr>
              <a:stCxn id="54" idx="0"/>
            </p:cNvCxnSpPr>
            <p:nvPr/>
          </p:nvCxnSpPr>
          <p:spPr>
            <a:xfrm flipV="1">
              <a:off x="1588136" y="3166938"/>
              <a:ext cx="0" cy="516104"/>
            </a:xfrm>
            <a:prstGeom prst="straightConnector1">
              <a:avLst/>
            </a:prstGeom>
            <a:ln w="53975">
              <a:solidFill>
                <a:srgbClr val="C00000"/>
              </a:solidFill>
              <a:prstDash val="sysDash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Gerade Verbindung mit Pfeil 55"/>
            <p:cNvCxnSpPr>
              <a:stCxn id="54" idx="2"/>
            </p:cNvCxnSpPr>
            <p:nvPr/>
          </p:nvCxnSpPr>
          <p:spPr>
            <a:xfrm>
              <a:off x="1588136" y="4907042"/>
              <a:ext cx="0" cy="514816"/>
            </a:xfrm>
            <a:prstGeom prst="straightConnector1">
              <a:avLst/>
            </a:prstGeom>
            <a:ln w="53975">
              <a:solidFill>
                <a:srgbClr val="C00000"/>
              </a:solidFill>
              <a:prstDash val="sysDash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" name="Textfeld 65"/>
            <p:cNvSpPr txBox="1"/>
            <p:nvPr/>
          </p:nvSpPr>
          <p:spPr>
            <a:xfrm>
              <a:off x="1739024" y="4110376"/>
              <a:ext cx="50526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 smtClean="0"/>
                <a:t>r1y</a:t>
              </a:r>
              <a:endParaRPr lang="de-DE" dirty="0"/>
            </a:p>
          </p:txBody>
        </p:sp>
      </p:grpSp>
      <p:grpSp>
        <p:nvGrpSpPr>
          <p:cNvPr id="25" name="Gruppieren 24"/>
          <p:cNvGrpSpPr/>
          <p:nvPr/>
        </p:nvGrpSpPr>
        <p:grpSpPr>
          <a:xfrm>
            <a:off x="9428714" y="1707860"/>
            <a:ext cx="1541042" cy="4200926"/>
            <a:chOff x="9428714" y="1707860"/>
            <a:chExt cx="1541042" cy="4200926"/>
          </a:xfrm>
        </p:grpSpPr>
        <p:sp>
          <p:nvSpPr>
            <p:cNvPr id="150" name="Rechteck 149"/>
            <p:cNvSpPr/>
            <p:nvPr/>
          </p:nvSpPr>
          <p:spPr>
            <a:xfrm>
              <a:off x="9428714" y="1707860"/>
              <a:ext cx="1358049" cy="4176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9000">
                  <a:schemeClr val="accent5">
                    <a:lumMod val="20000"/>
                    <a:lumOff val="80000"/>
                  </a:schemeClr>
                </a:gs>
                <a:gs pos="100000">
                  <a:schemeClr val="accent5">
                    <a:lumMod val="20000"/>
                    <a:lumOff val="80000"/>
                  </a:schemeClr>
                </a:gs>
              </a:gsLst>
              <a:lin ang="0" scaled="1"/>
              <a:tileRect/>
            </a:gradFill>
            <a:ln w="95250">
              <a:noFill/>
              <a:prstDash val="dash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cxnSp>
          <p:nvCxnSpPr>
            <p:cNvPr id="151" name="Gerade Verbindung mit Pfeil 150"/>
            <p:cNvCxnSpPr/>
            <p:nvPr/>
          </p:nvCxnSpPr>
          <p:spPr>
            <a:xfrm flipV="1">
              <a:off x="9428714" y="5883861"/>
              <a:ext cx="1541042" cy="24925"/>
            </a:xfrm>
            <a:prstGeom prst="straightConnector1">
              <a:avLst/>
            </a:prstGeom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24000">
                    <a:schemeClr val="tx1"/>
                  </a:gs>
                  <a:gs pos="100000">
                    <a:schemeClr val="tx1"/>
                  </a:gs>
                </a:gsLst>
                <a:lin ang="0" scaled="1"/>
                <a:tileRect/>
              </a:gradFill>
              <a:prstDash val="solid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3" name="Rechteck 152"/>
            <p:cNvSpPr/>
            <p:nvPr/>
          </p:nvSpPr>
          <p:spPr>
            <a:xfrm>
              <a:off x="10506915" y="2349000"/>
              <a:ext cx="288000" cy="122400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155" name="Ellipse 154"/>
            <p:cNvSpPr/>
            <p:nvPr/>
          </p:nvSpPr>
          <p:spPr>
            <a:xfrm>
              <a:off x="9749116" y="2215881"/>
              <a:ext cx="360000" cy="3600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cxnSp>
          <p:nvCxnSpPr>
            <p:cNvPr id="157" name="Gerade Verbindung mit Pfeil 156"/>
            <p:cNvCxnSpPr>
              <a:endCxn id="153" idx="1"/>
            </p:cNvCxnSpPr>
            <p:nvPr/>
          </p:nvCxnSpPr>
          <p:spPr>
            <a:xfrm flipV="1">
              <a:off x="9931684" y="2961000"/>
              <a:ext cx="575231" cy="612000"/>
            </a:xfrm>
            <a:prstGeom prst="straightConnector1">
              <a:avLst/>
            </a:prstGeom>
            <a:ln w="53975">
              <a:solidFill>
                <a:srgbClr val="C00000"/>
              </a:solidFill>
              <a:prstDash val="sysDash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Gerade Verbindung mit Pfeil 159"/>
            <p:cNvCxnSpPr>
              <a:stCxn id="153" idx="1"/>
              <a:endCxn id="155" idx="5"/>
            </p:cNvCxnSpPr>
            <p:nvPr/>
          </p:nvCxnSpPr>
          <p:spPr>
            <a:xfrm flipH="1" flipV="1">
              <a:off x="10056395" y="2523160"/>
              <a:ext cx="450520" cy="437840"/>
            </a:xfrm>
            <a:prstGeom prst="straightConnector1">
              <a:avLst/>
            </a:prstGeom>
            <a:ln w="53975">
              <a:solidFill>
                <a:srgbClr val="C00000"/>
              </a:solidFill>
              <a:prstDash val="sysDash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2" name="L-Form 171"/>
            <p:cNvSpPr/>
            <p:nvPr/>
          </p:nvSpPr>
          <p:spPr>
            <a:xfrm rot="19206371">
              <a:off x="9732106" y="5065977"/>
              <a:ext cx="751264" cy="411769"/>
            </a:xfrm>
            <a:prstGeom prst="corner">
              <a:avLst/>
            </a:prstGeom>
            <a:solidFill>
              <a:srgbClr val="00B050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cxnSp>
          <p:nvCxnSpPr>
            <p:cNvPr id="68" name="Gerade Verbindung mit Pfeil 67"/>
            <p:cNvCxnSpPr>
              <a:stCxn id="153" idx="0"/>
            </p:cNvCxnSpPr>
            <p:nvPr/>
          </p:nvCxnSpPr>
          <p:spPr>
            <a:xfrm flipV="1">
              <a:off x="10650915" y="1845000"/>
              <a:ext cx="0" cy="504000"/>
            </a:xfrm>
            <a:prstGeom prst="straightConnector1">
              <a:avLst/>
            </a:prstGeom>
            <a:ln w="53975">
              <a:solidFill>
                <a:srgbClr val="C00000"/>
              </a:solidFill>
              <a:prstDash val="sysDash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702697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2950" indent="-742950">
              <a:buFont typeface="+mj-lt"/>
              <a:buAutoNum type="arabicPeriod" startAt="4"/>
            </a:pPr>
            <a:r>
              <a:rPr lang="de-DE" dirty="0"/>
              <a:t>Wie KI </a:t>
            </a:r>
            <a:r>
              <a:rPr lang="de-DE" dirty="0" smtClean="0"/>
              <a:t>spielen </a:t>
            </a:r>
            <a:r>
              <a:rPr lang="de-DE" dirty="0" smtClean="0"/>
              <a:t>Lernt: »offline«</a:t>
            </a:r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9988A-9D3B-4886-92C1-576644E036E0}" type="slidenum">
              <a:rPr lang="de-DE" smtClean="0"/>
              <a:pPr/>
              <a:t>23</a:t>
            </a:fld>
            <a:endParaRPr lang="de-DE"/>
          </a:p>
        </p:txBody>
      </p:sp>
      <p:sp>
        <p:nvSpPr>
          <p:cNvPr id="11" name="Flussdiagramm: Mehrere Dokumente 10"/>
          <p:cNvSpPr/>
          <p:nvPr/>
        </p:nvSpPr>
        <p:spPr>
          <a:xfrm>
            <a:off x="1200000" y="4599888"/>
            <a:ext cx="1296000" cy="1080000"/>
          </a:xfrm>
          <a:prstGeom prst="flowChartMultidocumen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dirty="0" smtClean="0">
                <a:solidFill>
                  <a:schemeClr val="tx1"/>
                </a:solidFill>
              </a:rPr>
              <a:t>Daten</a:t>
            </a:r>
            <a:endParaRPr lang="de-DE" sz="2000" dirty="0">
              <a:solidFill>
                <a:schemeClr val="tx1"/>
              </a:solidFill>
            </a:endParaRPr>
          </a:p>
        </p:txBody>
      </p:sp>
      <p:sp>
        <p:nvSpPr>
          <p:cNvPr id="12" name="Pfeil nach unten 11"/>
          <p:cNvSpPr/>
          <p:nvPr/>
        </p:nvSpPr>
        <p:spPr>
          <a:xfrm>
            <a:off x="1649999" y="3717000"/>
            <a:ext cx="396000" cy="806336"/>
          </a:xfrm>
          <a:prstGeom prst="downArrow">
            <a:avLst/>
          </a:prstGeom>
          <a:solidFill>
            <a:schemeClr val="accent1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4" name="Grafik 13"/>
          <p:cNvPicPr>
            <a:picLocks noChangeAspect="1"/>
          </p:cNvPicPr>
          <p:nvPr/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576000" y="4175922"/>
            <a:ext cx="1334969" cy="1500363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Pfeil nach unten 14"/>
          <p:cNvSpPr/>
          <p:nvPr/>
        </p:nvSpPr>
        <p:spPr>
          <a:xfrm rot="16200000">
            <a:off x="2910000" y="4602106"/>
            <a:ext cx="396000" cy="648000"/>
          </a:xfrm>
          <a:prstGeom prst="downArrow">
            <a:avLst/>
          </a:prstGeom>
          <a:solidFill>
            <a:schemeClr val="accent1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" name="Legende mit Pfeil in vier Richtungen 17"/>
          <p:cNvSpPr/>
          <p:nvPr/>
        </p:nvSpPr>
        <p:spPr>
          <a:xfrm>
            <a:off x="5914685" y="4227685"/>
            <a:ext cx="1800000" cy="1396835"/>
          </a:xfrm>
          <a:prstGeom prst="quadArrowCallout">
            <a:avLst>
              <a:gd name="adj1" fmla="val 9548"/>
              <a:gd name="adj2" fmla="val 18515"/>
              <a:gd name="adj3" fmla="val 18515"/>
              <a:gd name="adj4" fmla="val 48123"/>
            </a:avLst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r>
              <a:rPr lang="de-DE" sz="2000" dirty="0" smtClean="0">
                <a:solidFill>
                  <a:schemeClr val="tx1"/>
                </a:solidFill>
              </a:rPr>
              <a:t>Modell</a:t>
            </a:r>
            <a:endParaRPr lang="de-DE" sz="2000" dirty="0">
              <a:solidFill>
                <a:schemeClr val="tx1"/>
              </a:solidFill>
            </a:endParaRPr>
          </a:p>
        </p:txBody>
      </p:sp>
      <p:sp>
        <p:nvSpPr>
          <p:cNvPr id="19" name="Pfeil nach unten 18"/>
          <p:cNvSpPr/>
          <p:nvPr/>
        </p:nvSpPr>
        <p:spPr>
          <a:xfrm rot="16200000">
            <a:off x="5233484" y="4602106"/>
            <a:ext cx="396000" cy="648000"/>
          </a:xfrm>
          <a:prstGeom prst="downArrow">
            <a:avLst/>
          </a:prstGeom>
          <a:solidFill>
            <a:schemeClr val="accent1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grpSp>
        <p:nvGrpSpPr>
          <p:cNvPr id="27" name="Gruppieren 26"/>
          <p:cNvGrpSpPr/>
          <p:nvPr/>
        </p:nvGrpSpPr>
        <p:grpSpPr>
          <a:xfrm>
            <a:off x="8544000" y="4630042"/>
            <a:ext cx="1590789" cy="763154"/>
            <a:chOff x="9192000" y="4533550"/>
            <a:chExt cx="1590789" cy="763154"/>
          </a:xfrm>
        </p:grpSpPr>
        <p:sp>
          <p:nvSpPr>
            <p:cNvPr id="23" name="Rechteck 22"/>
            <p:cNvSpPr/>
            <p:nvPr/>
          </p:nvSpPr>
          <p:spPr>
            <a:xfrm>
              <a:off x="9192000" y="4533550"/>
              <a:ext cx="790200" cy="381577"/>
            </a:xfrm>
            <a:prstGeom prst="rect">
              <a:avLst/>
            </a:prstGeom>
            <a:solidFill>
              <a:schemeClr val="accent6"/>
            </a:solidFill>
            <a:ln>
              <a:solidFill>
                <a:schemeClr val="accent6"/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24" name="Rechteck 23"/>
            <p:cNvSpPr/>
            <p:nvPr/>
          </p:nvSpPr>
          <p:spPr>
            <a:xfrm>
              <a:off x="9992589" y="4915127"/>
              <a:ext cx="790200" cy="381577"/>
            </a:xfrm>
            <a:prstGeom prst="rect">
              <a:avLst/>
            </a:prstGeom>
            <a:solidFill>
              <a:schemeClr val="accent6"/>
            </a:solidFill>
            <a:ln>
              <a:solidFill>
                <a:schemeClr val="accent6"/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25" name="Rechteck 24"/>
            <p:cNvSpPr/>
            <p:nvPr/>
          </p:nvSpPr>
          <p:spPr>
            <a:xfrm>
              <a:off x="9992589" y="4533550"/>
              <a:ext cx="790200" cy="381577"/>
            </a:xfrm>
            <a:prstGeom prst="rect">
              <a:avLst/>
            </a:prstGeom>
            <a:ln>
              <a:solidFill>
                <a:schemeClr val="accent6"/>
              </a:solidFill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26" name="Rechteck 25"/>
            <p:cNvSpPr/>
            <p:nvPr/>
          </p:nvSpPr>
          <p:spPr>
            <a:xfrm>
              <a:off x="9192000" y="4912752"/>
              <a:ext cx="790200" cy="381577"/>
            </a:xfrm>
            <a:prstGeom prst="rect">
              <a:avLst/>
            </a:prstGeom>
            <a:ln>
              <a:solidFill>
                <a:schemeClr val="accent6"/>
              </a:solidFill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sp>
        <p:nvSpPr>
          <p:cNvPr id="28" name="Pfeil nach unten 27"/>
          <p:cNvSpPr/>
          <p:nvPr/>
        </p:nvSpPr>
        <p:spPr>
          <a:xfrm rot="16200000">
            <a:off x="7950000" y="4608453"/>
            <a:ext cx="396000" cy="648000"/>
          </a:xfrm>
          <a:prstGeom prst="downArrow">
            <a:avLst/>
          </a:prstGeom>
          <a:solidFill>
            <a:schemeClr val="accent1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graphicFrame>
        <p:nvGraphicFramePr>
          <p:cNvPr id="2" name="Diagramm 1"/>
          <p:cNvGraphicFramePr/>
          <p:nvPr>
            <p:extLst>
              <p:ext uri="{D42A27DB-BD31-4B8C-83A1-F6EECF244321}">
                <p14:modId xmlns:p14="http://schemas.microsoft.com/office/powerpoint/2010/main" val="3419701200"/>
              </p:ext>
            </p:extLst>
          </p:nvPr>
        </p:nvGraphicFramePr>
        <p:xfrm>
          <a:off x="829560" y="1931336"/>
          <a:ext cx="9967320" cy="20016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0" name="Pfeil nach unten 19"/>
          <p:cNvSpPr/>
          <p:nvPr/>
        </p:nvSpPr>
        <p:spPr>
          <a:xfrm>
            <a:off x="6616685" y="3713817"/>
            <a:ext cx="396000" cy="386922"/>
          </a:xfrm>
          <a:prstGeom prst="downArrow">
            <a:avLst/>
          </a:prstGeom>
          <a:solidFill>
            <a:schemeClr val="accent1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74852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2950" indent="-742950">
              <a:buFont typeface="+mj-lt"/>
              <a:buAutoNum type="arabicPeriod" startAt="4"/>
            </a:pPr>
            <a:r>
              <a:rPr lang="de-DE" dirty="0"/>
              <a:t>Wie KI </a:t>
            </a:r>
            <a:r>
              <a:rPr lang="de-DE" dirty="0" smtClean="0"/>
              <a:t>spielt: »online«</a:t>
            </a:r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>
          <a:xfrm>
            <a:off x="4068403" y="6356350"/>
            <a:ext cx="4114800" cy="365125"/>
          </a:xfrm>
        </p:spPr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9988A-9D3B-4886-92C1-576644E036E0}" type="slidenum">
              <a:rPr lang="de-DE" smtClean="0"/>
              <a:pPr/>
              <a:t>24</a:t>
            </a:fld>
            <a:endParaRPr lang="de-DE"/>
          </a:p>
        </p:txBody>
      </p:sp>
      <p:grpSp>
        <p:nvGrpSpPr>
          <p:cNvPr id="3" name="Gruppieren 2"/>
          <p:cNvGrpSpPr/>
          <p:nvPr/>
        </p:nvGrpSpPr>
        <p:grpSpPr>
          <a:xfrm>
            <a:off x="652914" y="1629000"/>
            <a:ext cx="9636794" cy="4181481"/>
            <a:chOff x="652914" y="1629000"/>
            <a:chExt cx="9636794" cy="4181481"/>
          </a:xfrm>
        </p:grpSpPr>
        <p:sp>
          <p:nvSpPr>
            <p:cNvPr id="17" name="Abgerundetes Rechteck 16"/>
            <p:cNvSpPr/>
            <p:nvPr/>
          </p:nvSpPr>
          <p:spPr>
            <a:xfrm>
              <a:off x="8052560" y="4329000"/>
              <a:ext cx="2047868" cy="46800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2000" dirty="0" smtClean="0">
                  <a:solidFill>
                    <a:schemeClr val="bg1"/>
                  </a:solidFill>
                </a:rPr>
                <a:t>Modell</a:t>
              </a:r>
              <a:endParaRPr lang="de-DE" sz="2000" dirty="0">
                <a:solidFill>
                  <a:schemeClr val="bg1"/>
                </a:solidFill>
              </a:endParaRPr>
            </a:p>
          </p:txBody>
        </p:sp>
        <p:sp>
          <p:nvSpPr>
            <p:cNvPr id="29" name="Abgerundetes Rechteck 28"/>
            <p:cNvSpPr/>
            <p:nvPr/>
          </p:nvSpPr>
          <p:spPr>
            <a:xfrm>
              <a:off x="5873140" y="2561079"/>
              <a:ext cx="1678536" cy="609599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2000" dirty="0" smtClean="0">
                  <a:solidFill>
                    <a:schemeClr val="bg1"/>
                  </a:solidFill>
                </a:rPr>
                <a:t>Observer</a:t>
              </a:r>
            </a:p>
            <a:p>
              <a:pPr algn="ctr"/>
              <a:r>
                <a:rPr lang="de-DE" sz="2000" dirty="0" smtClean="0">
                  <a:solidFill>
                    <a:schemeClr val="bg1"/>
                  </a:solidFill>
                </a:rPr>
                <a:t>Thread</a:t>
              </a:r>
              <a:endParaRPr lang="de-DE" sz="2000" dirty="0">
                <a:solidFill>
                  <a:schemeClr val="bg1"/>
                </a:solidFill>
              </a:endParaRPr>
            </a:p>
          </p:txBody>
        </p:sp>
        <p:sp>
          <p:nvSpPr>
            <p:cNvPr id="30" name="Abgerundetes Rechteck 29"/>
            <p:cNvSpPr/>
            <p:nvPr/>
          </p:nvSpPr>
          <p:spPr>
            <a:xfrm>
              <a:off x="8052560" y="1773000"/>
              <a:ext cx="2047868" cy="46800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2000" dirty="0" smtClean="0">
                  <a:solidFill>
                    <a:schemeClr val="bg1"/>
                  </a:solidFill>
                </a:rPr>
                <a:t>KI (Python 3)</a:t>
              </a:r>
              <a:endParaRPr lang="de-DE" sz="2000" dirty="0">
                <a:solidFill>
                  <a:schemeClr val="bg1"/>
                </a:solidFill>
              </a:endParaRPr>
            </a:p>
          </p:txBody>
        </p:sp>
        <p:sp>
          <p:nvSpPr>
            <p:cNvPr id="34" name="Abgerundetes Rechteck 33"/>
            <p:cNvSpPr/>
            <p:nvPr/>
          </p:nvSpPr>
          <p:spPr>
            <a:xfrm>
              <a:off x="8052560" y="2637000"/>
              <a:ext cx="2047868" cy="46800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2000" dirty="0" smtClean="0">
                  <a:solidFill>
                    <a:schemeClr val="bg1"/>
                  </a:solidFill>
                </a:rPr>
                <a:t>Datensatz / { }</a:t>
              </a:r>
              <a:endParaRPr lang="de-DE" sz="2000" dirty="0">
                <a:solidFill>
                  <a:schemeClr val="bg1"/>
                </a:solidFill>
              </a:endParaRPr>
            </a:p>
          </p:txBody>
        </p:sp>
        <p:cxnSp>
          <p:nvCxnSpPr>
            <p:cNvPr id="7" name="Gerade Verbindung mit Pfeil 6"/>
            <p:cNvCxnSpPr>
              <a:stCxn id="30" idx="2"/>
              <a:endCxn id="34" idx="0"/>
            </p:cNvCxnSpPr>
            <p:nvPr/>
          </p:nvCxnSpPr>
          <p:spPr>
            <a:xfrm>
              <a:off x="9076494" y="2241000"/>
              <a:ext cx="0" cy="396000"/>
            </a:xfrm>
            <a:prstGeom prst="straightConnector1">
              <a:avLst/>
            </a:prstGeom>
            <a:ln w="47625">
              <a:solidFill>
                <a:schemeClr val="accent4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Gerade Verbindung mit Pfeil 34"/>
            <p:cNvCxnSpPr>
              <a:stCxn id="34" idx="2"/>
              <a:endCxn id="75" idx="0"/>
            </p:cNvCxnSpPr>
            <p:nvPr/>
          </p:nvCxnSpPr>
          <p:spPr>
            <a:xfrm flipH="1">
              <a:off x="9076493" y="3105000"/>
              <a:ext cx="1" cy="360000"/>
            </a:xfrm>
            <a:prstGeom prst="straightConnector1">
              <a:avLst/>
            </a:prstGeom>
            <a:ln w="47625">
              <a:solidFill>
                <a:schemeClr val="accent4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Gerade Verbindung mit Pfeil 35"/>
            <p:cNvCxnSpPr>
              <a:stCxn id="29" idx="3"/>
              <a:endCxn id="34" idx="1"/>
            </p:cNvCxnSpPr>
            <p:nvPr/>
          </p:nvCxnSpPr>
          <p:spPr>
            <a:xfrm>
              <a:off x="7551676" y="2865879"/>
              <a:ext cx="500884" cy="5121"/>
            </a:xfrm>
            <a:prstGeom prst="straightConnector1">
              <a:avLst/>
            </a:prstGeom>
            <a:ln w="47625">
              <a:solidFill>
                <a:schemeClr val="accent4"/>
              </a:solidFill>
              <a:prstDash val="sysDash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Gerade Verbindung mit Pfeil 37"/>
            <p:cNvCxnSpPr>
              <a:stCxn id="30" idx="1"/>
              <a:endCxn id="29" idx="0"/>
            </p:cNvCxnSpPr>
            <p:nvPr/>
          </p:nvCxnSpPr>
          <p:spPr>
            <a:xfrm rot="10800000" flipV="1">
              <a:off x="6712408" y="2006999"/>
              <a:ext cx="1340152" cy="554079"/>
            </a:xfrm>
            <a:prstGeom prst="bentConnector2">
              <a:avLst/>
            </a:prstGeom>
            <a:ln w="47625">
              <a:solidFill>
                <a:schemeClr val="accent4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Abgerundetes Rechteck 48"/>
            <p:cNvSpPr/>
            <p:nvPr/>
          </p:nvSpPr>
          <p:spPr>
            <a:xfrm>
              <a:off x="8052560" y="5193000"/>
              <a:ext cx="2047868" cy="46800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2000" dirty="0" smtClean="0">
                  <a:solidFill>
                    <a:schemeClr val="bg1"/>
                  </a:solidFill>
                </a:rPr>
                <a:t>Vorhersage</a:t>
              </a:r>
              <a:endParaRPr lang="de-DE" sz="2000" dirty="0">
                <a:solidFill>
                  <a:schemeClr val="bg1"/>
                </a:solidFill>
              </a:endParaRPr>
            </a:p>
          </p:txBody>
        </p:sp>
        <p:cxnSp>
          <p:nvCxnSpPr>
            <p:cNvPr id="73" name="Gerade Verbindung mit Pfeil 72"/>
            <p:cNvCxnSpPr>
              <a:stCxn id="17" idx="2"/>
              <a:endCxn id="49" idx="0"/>
            </p:cNvCxnSpPr>
            <p:nvPr/>
          </p:nvCxnSpPr>
          <p:spPr>
            <a:xfrm>
              <a:off x="9076494" y="4797000"/>
              <a:ext cx="0" cy="396000"/>
            </a:xfrm>
            <a:prstGeom prst="straightConnector1">
              <a:avLst/>
            </a:prstGeom>
            <a:ln w="47625">
              <a:solidFill>
                <a:schemeClr val="accent4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6" name="Abgerundetes Rechteck 75"/>
            <p:cNvSpPr/>
            <p:nvPr/>
          </p:nvSpPr>
          <p:spPr>
            <a:xfrm>
              <a:off x="2783999" y="2482086"/>
              <a:ext cx="1694077" cy="834286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2000" dirty="0" smtClean="0">
                  <a:solidFill>
                    <a:schemeClr val="tx1"/>
                  </a:solidFill>
                </a:rPr>
                <a:t>Virtual Screen</a:t>
              </a:r>
              <a:endParaRPr lang="de-DE" sz="2000" dirty="0">
                <a:solidFill>
                  <a:schemeClr val="tx1"/>
                </a:solidFill>
              </a:endParaRPr>
            </a:p>
          </p:txBody>
        </p:sp>
        <p:cxnSp>
          <p:nvCxnSpPr>
            <p:cNvPr id="85" name="Gerade Verbindung mit Pfeil 84"/>
            <p:cNvCxnSpPr>
              <a:endCxn id="76" idx="1"/>
            </p:cNvCxnSpPr>
            <p:nvPr/>
          </p:nvCxnSpPr>
          <p:spPr>
            <a:xfrm>
              <a:off x="2229876" y="2893685"/>
              <a:ext cx="554123" cy="5544"/>
            </a:xfrm>
            <a:prstGeom prst="straightConnector1">
              <a:avLst/>
            </a:prstGeom>
            <a:ln w="47625">
              <a:solidFill>
                <a:schemeClr val="accent4"/>
              </a:solidFill>
              <a:prstDash val="sysDash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Gerade Verbindung mit Pfeil 37"/>
            <p:cNvCxnSpPr>
              <a:endCxn id="76" idx="0"/>
            </p:cNvCxnSpPr>
            <p:nvPr/>
          </p:nvCxnSpPr>
          <p:spPr>
            <a:xfrm>
              <a:off x="1583005" y="1781558"/>
              <a:ext cx="2048033" cy="700528"/>
            </a:xfrm>
            <a:prstGeom prst="bentConnector2">
              <a:avLst/>
            </a:prstGeom>
            <a:ln w="47625">
              <a:solidFill>
                <a:schemeClr val="accent4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9" name="Richtungspfeil 108"/>
            <p:cNvSpPr/>
            <p:nvPr/>
          </p:nvSpPr>
          <p:spPr>
            <a:xfrm rot="5400000">
              <a:off x="-599690" y="3025604"/>
              <a:ext cx="4037481" cy="1532273"/>
            </a:xfrm>
            <a:prstGeom prst="homePlate">
              <a:avLst>
                <a:gd name="adj" fmla="val 24936"/>
              </a:avLst>
            </a:prstGeom>
            <a:solidFill>
              <a:schemeClr val="bg1">
                <a:lumMod val="85000"/>
              </a:schemeClr>
            </a:solidFill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de-DE" sz="2000" dirty="0" smtClean="0">
                  <a:solidFill>
                    <a:schemeClr val="tx1"/>
                  </a:solidFill>
                </a:rPr>
                <a:t>Spiel</a:t>
              </a:r>
            </a:p>
            <a:p>
              <a:pPr algn="ctr"/>
              <a:r>
                <a:rPr lang="de-DE" sz="2000" dirty="0" smtClean="0">
                  <a:solidFill>
                    <a:schemeClr val="tx1"/>
                  </a:solidFill>
                </a:rPr>
                <a:t>(Java)</a:t>
              </a:r>
              <a:endParaRPr lang="de-DE" sz="2000" dirty="0">
                <a:solidFill>
                  <a:schemeClr val="tx1"/>
                </a:solidFill>
              </a:endParaRPr>
            </a:p>
          </p:txBody>
        </p:sp>
        <p:cxnSp>
          <p:nvCxnSpPr>
            <p:cNvPr id="135" name="Gerade Verbindung mit Pfeil 37"/>
            <p:cNvCxnSpPr>
              <a:stCxn id="109" idx="0"/>
              <a:endCxn id="39" idx="0"/>
            </p:cNvCxnSpPr>
            <p:nvPr/>
          </p:nvCxnSpPr>
          <p:spPr>
            <a:xfrm>
              <a:off x="2185187" y="3600697"/>
              <a:ext cx="1490392" cy="1351454"/>
            </a:xfrm>
            <a:prstGeom prst="bentConnector2">
              <a:avLst/>
            </a:prstGeom>
            <a:ln w="47625">
              <a:solidFill>
                <a:schemeClr val="accent4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Gerader Verbinder 152"/>
            <p:cNvCxnSpPr/>
            <p:nvPr/>
          </p:nvCxnSpPr>
          <p:spPr>
            <a:xfrm flipH="1">
              <a:off x="5171723" y="1629000"/>
              <a:ext cx="0" cy="4181481"/>
            </a:xfrm>
            <a:prstGeom prst="line">
              <a:avLst/>
            </a:prstGeom>
            <a:ln w="85725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Gerade Verbindung mit Pfeil 37"/>
            <p:cNvCxnSpPr>
              <a:stCxn id="49" idx="2"/>
              <a:endCxn id="34" idx="3"/>
            </p:cNvCxnSpPr>
            <p:nvPr/>
          </p:nvCxnSpPr>
          <p:spPr>
            <a:xfrm rot="5400000" flipH="1" flipV="1">
              <a:off x="8193461" y="3754033"/>
              <a:ext cx="2790000" cy="1023934"/>
            </a:xfrm>
            <a:prstGeom prst="bentConnector4">
              <a:avLst>
                <a:gd name="adj1" fmla="val -8194"/>
                <a:gd name="adj2" fmla="val 159026"/>
              </a:avLst>
            </a:prstGeom>
            <a:ln w="47625">
              <a:solidFill>
                <a:schemeClr val="accent4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5" name="Flussdiagramm: Verzweigung 74"/>
            <p:cNvSpPr/>
            <p:nvPr/>
          </p:nvSpPr>
          <p:spPr>
            <a:xfrm>
              <a:off x="8534397" y="3465000"/>
              <a:ext cx="1084191" cy="468000"/>
            </a:xfrm>
            <a:prstGeom prst="flowChartDecision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2000" dirty="0">
                  <a:solidFill>
                    <a:schemeClr val="bg1"/>
                  </a:solidFill>
                </a:rPr>
                <a:t>{ }</a:t>
              </a:r>
            </a:p>
          </p:txBody>
        </p:sp>
        <p:cxnSp>
          <p:nvCxnSpPr>
            <p:cNvPr id="92" name="Gerade Verbindung mit Pfeil 91"/>
            <p:cNvCxnSpPr>
              <a:stCxn id="75" idx="2"/>
              <a:endCxn id="17" idx="0"/>
            </p:cNvCxnSpPr>
            <p:nvPr/>
          </p:nvCxnSpPr>
          <p:spPr>
            <a:xfrm>
              <a:off x="9076493" y="3933000"/>
              <a:ext cx="1" cy="396000"/>
            </a:xfrm>
            <a:prstGeom prst="straightConnector1">
              <a:avLst/>
            </a:prstGeom>
            <a:ln w="47625">
              <a:solidFill>
                <a:schemeClr val="accent4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Gerade Verbindung mit Pfeil 37"/>
            <p:cNvCxnSpPr>
              <a:stCxn id="75" idx="3"/>
              <a:endCxn id="34" idx="3"/>
            </p:cNvCxnSpPr>
            <p:nvPr/>
          </p:nvCxnSpPr>
          <p:spPr>
            <a:xfrm flipV="1">
              <a:off x="9618588" y="2871000"/>
              <a:ext cx="481840" cy="828000"/>
            </a:xfrm>
            <a:prstGeom prst="bentConnector3">
              <a:avLst>
                <a:gd name="adj1" fmla="val 186437"/>
              </a:avLst>
            </a:prstGeom>
            <a:ln w="47625">
              <a:solidFill>
                <a:schemeClr val="accent4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4" name="Textfeld 123"/>
            <p:cNvSpPr txBox="1"/>
            <p:nvPr/>
          </p:nvSpPr>
          <p:spPr>
            <a:xfrm>
              <a:off x="9859508" y="3288056"/>
              <a:ext cx="430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dirty="0" smtClean="0"/>
                <a:t>ja</a:t>
              </a:r>
              <a:endParaRPr lang="de-DE" dirty="0"/>
            </a:p>
          </p:txBody>
        </p:sp>
        <p:sp>
          <p:nvSpPr>
            <p:cNvPr id="129" name="Textfeld 128"/>
            <p:cNvSpPr txBox="1"/>
            <p:nvPr/>
          </p:nvSpPr>
          <p:spPr>
            <a:xfrm>
              <a:off x="9308847" y="3896668"/>
              <a:ext cx="79157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dirty="0" smtClean="0"/>
                <a:t>nein</a:t>
              </a:r>
              <a:endParaRPr lang="de-DE" dirty="0"/>
            </a:p>
          </p:txBody>
        </p:sp>
        <p:sp>
          <p:nvSpPr>
            <p:cNvPr id="33" name="Pfeil nach unten 32"/>
            <p:cNvSpPr/>
            <p:nvPr/>
          </p:nvSpPr>
          <p:spPr>
            <a:xfrm rot="5400000">
              <a:off x="6092363" y="3795220"/>
              <a:ext cx="396000" cy="3275298"/>
            </a:xfrm>
            <a:prstGeom prst="downArrow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sz="2000"/>
            </a:p>
          </p:txBody>
        </p:sp>
        <p:sp>
          <p:nvSpPr>
            <p:cNvPr id="37" name="Textfeld 36"/>
            <p:cNvSpPr txBox="1"/>
            <p:nvPr/>
          </p:nvSpPr>
          <p:spPr>
            <a:xfrm>
              <a:off x="5465131" y="4945088"/>
              <a:ext cx="173336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sz="2000" b="1" dirty="0" smtClean="0"/>
                <a:t>Tastensignal</a:t>
              </a:r>
              <a:endParaRPr lang="de-DE" sz="2000" b="1" dirty="0"/>
            </a:p>
          </p:txBody>
        </p:sp>
        <p:sp>
          <p:nvSpPr>
            <p:cNvPr id="39" name="Abgerundetes Rechteck 38"/>
            <p:cNvSpPr/>
            <p:nvPr/>
          </p:nvSpPr>
          <p:spPr>
            <a:xfrm>
              <a:off x="2828540" y="4952151"/>
              <a:ext cx="1694077" cy="781285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2000" dirty="0" smtClean="0">
                  <a:solidFill>
                    <a:schemeClr val="tx1"/>
                  </a:solidFill>
                </a:rPr>
                <a:t>Virtual</a:t>
              </a:r>
            </a:p>
            <a:p>
              <a:pPr algn="ctr"/>
              <a:r>
                <a:rPr lang="de-DE" sz="2000" dirty="0" smtClean="0">
                  <a:solidFill>
                    <a:schemeClr val="tx1"/>
                  </a:solidFill>
                </a:rPr>
                <a:t>Keyboard</a:t>
              </a:r>
              <a:endParaRPr lang="de-DE" sz="2000" dirty="0">
                <a:solidFill>
                  <a:schemeClr val="tx1"/>
                </a:solidFill>
              </a:endParaRPr>
            </a:p>
          </p:txBody>
        </p:sp>
        <p:cxnSp>
          <p:nvCxnSpPr>
            <p:cNvPr id="40" name="Gerade Verbindung mit Pfeil 84"/>
            <p:cNvCxnSpPr>
              <a:stCxn id="39" idx="1"/>
            </p:cNvCxnSpPr>
            <p:nvPr/>
          </p:nvCxnSpPr>
          <p:spPr>
            <a:xfrm flipH="1">
              <a:off x="2185187" y="5342794"/>
              <a:ext cx="643353" cy="2404"/>
            </a:xfrm>
            <a:prstGeom prst="straightConnector1">
              <a:avLst/>
            </a:prstGeom>
            <a:ln w="47625">
              <a:solidFill>
                <a:schemeClr val="accent4"/>
              </a:solidFill>
              <a:prstDash val="sysDash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Pfeil nach unten 30"/>
            <p:cNvSpPr/>
            <p:nvPr/>
          </p:nvSpPr>
          <p:spPr>
            <a:xfrm rot="16200000">
              <a:off x="4993814" y="2425981"/>
              <a:ext cx="396000" cy="948737"/>
            </a:xfrm>
            <a:prstGeom prst="downArrow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sz="2000"/>
            </a:p>
          </p:txBody>
        </p:sp>
      </p:grpSp>
    </p:spTree>
    <p:extLst>
      <p:ext uri="{BB962C8B-B14F-4D97-AF65-F5344CB8AC3E}">
        <p14:creationId xmlns:p14="http://schemas.microsoft.com/office/powerpoint/2010/main" val="2276471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742950" indent="-742950">
              <a:buFont typeface="+mj-lt"/>
              <a:buAutoNum type="arabicPeriod" startAt="4"/>
            </a:pPr>
            <a:r>
              <a:rPr lang="de-DE" dirty="0"/>
              <a:t>Wie KI </a:t>
            </a:r>
            <a:r>
              <a:rPr lang="de-DE" dirty="0" smtClean="0"/>
              <a:t>nicht spielt: </a:t>
            </a:r>
            <a:r>
              <a:rPr lang="de-DE" dirty="0" smtClean="0">
                <a:solidFill>
                  <a:srgbClr val="C00000"/>
                </a:solidFill>
              </a:rPr>
              <a:t>ohne Threads</a:t>
            </a:r>
            <a:endParaRPr lang="de-DE" dirty="0">
              <a:solidFill>
                <a:srgbClr val="C00000"/>
              </a:solidFill>
            </a:endParaRPr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>
          <a:xfrm>
            <a:off x="4068403" y="6356350"/>
            <a:ext cx="4114800" cy="365125"/>
          </a:xfrm>
        </p:spPr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9988A-9D3B-4886-92C1-576644E036E0}" type="slidenum">
              <a:rPr lang="de-DE" smtClean="0"/>
              <a:pPr/>
              <a:t>25</a:t>
            </a:fld>
            <a:endParaRPr lang="de-DE"/>
          </a:p>
        </p:txBody>
      </p:sp>
      <p:sp>
        <p:nvSpPr>
          <p:cNvPr id="17" name="Abgerundetes Rechteck 16"/>
          <p:cNvSpPr/>
          <p:nvPr/>
        </p:nvSpPr>
        <p:spPr>
          <a:xfrm>
            <a:off x="8052560" y="4329000"/>
            <a:ext cx="2047868" cy="468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dirty="0" smtClean="0">
                <a:solidFill>
                  <a:schemeClr val="bg1"/>
                </a:solidFill>
              </a:rPr>
              <a:t>Modell</a:t>
            </a:r>
            <a:endParaRPr lang="de-DE" sz="2000" dirty="0">
              <a:solidFill>
                <a:schemeClr val="bg1"/>
              </a:solidFill>
            </a:endParaRPr>
          </a:p>
        </p:txBody>
      </p:sp>
      <p:sp>
        <p:nvSpPr>
          <p:cNvPr id="30" name="Abgerundetes Rechteck 29"/>
          <p:cNvSpPr/>
          <p:nvPr/>
        </p:nvSpPr>
        <p:spPr>
          <a:xfrm>
            <a:off x="8052561" y="1773000"/>
            <a:ext cx="2047868" cy="468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dirty="0" smtClean="0">
                <a:solidFill>
                  <a:schemeClr val="bg1"/>
                </a:solidFill>
              </a:rPr>
              <a:t>KI (Python 3)</a:t>
            </a:r>
            <a:endParaRPr lang="de-DE" sz="2000" dirty="0">
              <a:solidFill>
                <a:schemeClr val="bg1"/>
              </a:solidFill>
            </a:endParaRPr>
          </a:p>
        </p:txBody>
      </p:sp>
      <p:sp>
        <p:nvSpPr>
          <p:cNvPr id="34" name="Abgerundetes Rechteck 33"/>
          <p:cNvSpPr/>
          <p:nvPr/>
        </p:nvSpPr>
        <p:spPr>
          <a:xfrm>
            <a:off x="8052560" y="2637000"/>
            <a:ext cx="2047868" cy="468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dirty="0" smtClean="0">
                <a:solidFill>
                  <a:schemeClr val="bg1"/>
                </a:solidFill>
              </a:rPr>
              <a:t>Datensatz / { }</a:t>
            </a:r>
            <a:endParaRPr lang="de-DE" sz="2000" dirty="0">
              <a:solidFill>
                <a:schemeClr val="bg1"/>
              </a:solidFill>
            </a:endParaRPr>
          </a:p>
        </p:txBody>
      </p:sp>
      <p:cxnSp>
        <p:nvCxnSpPr>
          <p:cNvPr id="7" name="Gerade Verbindung mit Pfeil 6"/>
          <p:cNvCxnSpPr>
            <a:stCxn id="30" idx="2"/>
            <a:endCxn id="34" idx="0"/>
          </p:cNvCxnSpPr>
          <p:nvPr/>
        </p:nvCxnSpPr>
        <p:spPr>
          <a:xfrm flipH="1">
            <a:off x="9076494" y="2241000"/>
            <a:ext cx="1" cy="396000"/>
          </a:xfrm>
          <a:prstGeom prst="straightConnector1">
            <a:avLst/>
          </a:prstGeom>
          <a:ln w="47625">
            <a:solidFill>
              <a:schemeClr val="accent4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Gerade Verbindung mit Pfeil 34"/>
          <p:cNvCxnSpPr>
            <a:stCxn id="34" idx="2"/>
            <a:endCxn id="75" idx="0"/>
          </p:cNvCxnSpPr>
          <p:nvPr/>
        </p:nvCxnSpPr>
        <p:spPr>
          <a:xfrm flipH="1">
            <a:off x="9076493" y="3105000"/>
            <a:ext cx="1" cy="360000"/>
          </a:xfrm>
          <a:prstGeom prst="straightConnector1">
            <a:avLst/>
          </a:prstGeom>
          <a:ln w="47625">
            <a:solidFill>
              <a:schemeClr val="accent4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Abgerundetes Rechteck 48"/>
          <p:cNvSpPr/>
          <p:nvPr/>
        </p:nvSpPr>
        <p:spPr>
          <a:xfrm>
            <a:off x="8052560" y="5193000"/>
            <a:ext cx="2047868" cy="468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dirty="0" smtClean="0">
                <a:solidFill>
                  <a:schemeClr val="bg1"/>
                </a:solidFill>
              </a:rPr>
              <a:t>Vorhersage</a:t>
            </a:r>
            <a:endParaRPr lang="de-DE" sz="2000" dirty="0">
              <a:solidFill>
                <a:schemeClr val="bg1"/>
              </a:solidFill>
            </a:endParaRPr>
          </a:p>
        </p:txBody>
      </p:sp>
      <p:cxnSp>
        <p:nvCxnSpPr>
          <p:cNvPr id="73" name="Gerade Verbindung mit Pfeil 72"/>
          <p:cNvCxnSpPr>
            <a:stCxn id="17" idx="2"/>
            <a:endCxn id="49" idx="0"/>
          </p:cNvCxnSpPr>
          <p:nvPr/>
        </p:nvCxnSpPr>
        <p:spPr>
          <a:xfrm>
            <a:off x="9076494" y="4797000"/>
            <a:ext cx="0" cy="396000"/>
          </a:xfrm>
          <a:prstGeom prst="straightConnector1">
            <a:avLst/>
          </a:prstGeom>
          <a:ln w="47625">
            <a:solidFill>
              <a:schemeClr val="accent4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Abgerundetes Rechteck 75"/>
          <p:cNvSpPr/>
          <p:nvPr/>
        </p:nvSpPr>
        <p:spPr>
          <a:xfrm>
            <a:off x="2783999" y="2482086"/>
            <a:ext cx="1694077" cy="834286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dirty="0" smtClean="0">
                <a:solidFill>
                  <a:schemeClr val="tx1"/>
                </a:solidFill>
              </a:rPr>
              <a:t>Virtual Screen</a:t>
            </a:r>
            <a:endParaRPr lang="de-DE" sz="2000" dirty="0">
              <a:solidFill>
                <a:schemeClr val="tx1"/>
              </a:solidFill>
            </a:endParaRPr>
          </a:p>
        </p:txBody>
      </p:sp>
      <p:sp>
        <p:nvSpPr>
          <p:cNvPr id="77" name="Abgerundetes Rechteck 76"/>
          <p:cNvSpPr/>
          <p:nvPr/>
        </p:nvSpPr>
        <p:spPr>
          <a:xfrm>
            <a:off x="2828540" y="4952151"/>
            <a:ext cx="1694077" cy="781285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dirty="0" smtClean="0">
                <a:solidFill>
                  <a:schemeClr val="tx1"/>
                </a:solidFill>
              </a:rPr>
              <a:t>Virtual</a:t>
            </a:r>
          </a:p>
          <a:p>
            <a:pPr algn="ctr"/>
            <a:r>
              <a:rPr lang="de-DE" sz="2000" dirty="0" smtClean="0">
                <a:solidFill>
                  <a:schemeClr val="tx1"/>
                </a:solidFill>
              </a:rPr>
              <a:t>Keyboard</a:t>
            </a:r>
            <a:endParaRPr lang="de-DE" sz="2000" dirty="0">
              <a:solidFill>
                <a:schemeClr val="tx1"/>
              </a:solidFill>
            </a:endParaRPr>
          </a:p>
        </p:txBody>
      </p:sp>
      <p:cxnSp>
        <p:nvCxnSpPr>
          <p:cNvPr id="85" name="Gerade Verbindung mit Pfeil 84"/>
          <p:cNvCxnSpPr>
            <a:endCxn id="76" idx="1"/>
          </p:cNvCxnSpPr>
          <p:nvPr/>
        </p:nvCxnSpPr>
        <p:spPr>
          <a:xfrm>
            <a:off x="2229876" y="2893685"/>
            <a:ext cx="554123" cy="5544"/>
          </a:xfrm>
          <a:prstGeom prst="straightConnector1">
            <a:avLst/>
          </a:prstGeom>
          <a:ln w="47625">
            <a:solidFill>
              <a:schemeClr val="accent4"/>
            </a:solidFill>
            <a:prstDash val="sysDash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Gerade Verbindung mit Pfeil 84"/>
          <p:cNvCxnSpPr>
            <a:stCxn id="77" idx="1"/>
          </p:cNvCxnSpPr>
          <p:nvPr/>
        </p:nvCxnSpPr>
        <p:spPr>
          <a:xfrm flipH="1">
            <a:off x="2185187" y="5342794"/>
            <a:ext cx="643353" cy="2404"/>
          </a:xfrm>
          <a:prstGeom prst="straightConnector1">
            <a:avLst/>
          </a:prstGeom>
          <a:ln w="47625">
            <a:solidFill>
              <a:schemeClr val="accent4"/>
            </a:solidFill>
            <a:prstDash val="sysDash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Gerade Verbindung mit Pfeil 37"/>
          <p:cNvCxnSpPr>
            <a:endCxn id="76" idx="0"/>
          </p:cNvCxnSpPr>
          <p:nvPr/>
        </p:nvCxnSpPr>
        <p:spPr>
          <a:xfrm>
            <a:off x="1583005" y="1781558"/>
            <a:ext cx="2048033" cy="700528"/>
          </a:xfrm>
          <a:prstGeom prst="bentConnector2">
            <a:avLst/>
          </a:prstGeom>
          <a:ln w="47625">
            <a:solidFill>
              <a:schemeClr val="accent4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Richtungspfeil 108"/>
          <p:cNvSpPr/>
          <p:nvPr/>
        </p:nvSpPr>
        <p:spPr>
          <a:xfrm rot="5400000">
            <a:off x="-599690" y="3025604"/>
            <a:ext cx="4037481" cy="1532273"/>
          </a:xfrm>
          <a:prstGeom prst="homePlate">
            <a:avLst>
              <a:gd name="adj" fmla="val 24936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de-DE" sz="2000" dirty="0" smtClean="0">
                <a:solidFill>
                  <a:schemeClr val="tx1"/>
                </a:solidFill>
              </a:rPr>
              <a:t>Spiel</a:t>
            </a:r>
          </a:p>
          <a:p>
            <a:pPr algn="ctr"/>
            <a:r>
              <a:rPr lang="de-DE" sz="2000" dirty="0" smtClean="0">
                <a:solidFill>
                  <a:schemeClr val="tx1"/>
                </a:solidFill>
              </a:rPr>
              <a:t>(Java)</a:t>
            </a:r>
            <a:endParaRPr lang="de-DE" sz="2000" dirty="0">
              <a:solidFill>
                <a:schemeClr val="tx1"/>
              </a:solidFill>
            </a:endParaRPr>
          </a:p>
        </p:txBody>
      </p:sp>
      <p:cxnSp>
        <p:nvCxnSpPr>
          <p:cNvPr id="135" name="Gerade Verbindung mit Pfeil 37"/>
          <p:cNvCxnSpPr>
            <a:stCxn id="109" idx="0"/>
            <a:endCxn id="77" idx="0"/>
          </p:cNvCxnSpPr>
          <p:nvPr/>
        </p:nvCxnSpPr>
        <p:spPr>
          <a:xfrm>
            <a:off x="2185187" y="3600697"/>
            <a:ext cx="1490392" cy="1351454"/>
          </a:xfrm>
          <a:prstGeom prst="bentConnector2">
            <a:avLst/>
          </a:prstGeom>
          <a:ln w="47625">
            <a:solidFill>
              <a:schemeClr val="accent4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3" name="Gerader Verbinder 152"/>
          <p:cNvCxnSpPr/>
          <p:nvPr/>
        </p:nvCxnSpPr>
        <p:spPr>
          <a:xfrm flipH="1">
            <a:off x="5171723" y="1629000"/>
            <a:ext cx="0" cy="4181481"/>
          </a:xfrm>
          <a:prstGeom prst="line">
            <a:avLst/>
          </a:prstGeom>
          <a:ln w="85725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6" name="Textfeld 155"/>
          <p:cNvSpPr txBox="1"/>
          <p:nvPr/>
        </p:nvSpPr>
        <p:spPr>
          <a:xfrm>
            <a:off x="5465131" y="4945088"/>
            <a:ext cx="173336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b="1" dirty="0" smtClean="0"/>
              <a:t>Tastensignal</a:t>
            </a:r>
            <a:endParaRPr lang="de-DE" sz="2000" b="1" dirty="0"/>
          </a:p>
        </p:txBody>
      </p:sp>
      <p:cxnSp>
        <p:nvCxnSpPr>
          <p:cNvPr id="157" name="Gerade Verbindung mit Pfeil 37"/>
          <p:cNvCxnSpPr>
            <a:stCxn id="49" idx="2"/>
            <a:endCxn id="34" idx="3"/>
          </p:cNvCxnSpPr>
          <p:nvPr/>
        </p:nvCxnSpPr>
        <p:spPr>
          <a:xfrm rot="5400000" flipH="1" flipV="1">
            <a:off x="8193461" y="3754033"/>
            <a:ext cx="2790000" cy="1023934"/>
          </a:xfrm>
          <a:prstGeom prst="bentConnector4">
            <a:avLst>
              <a:gd name="adj1" fmla="val -8194"/>
              <a:gd name="adj2" fmla="val 159026"/>
            </a:avLst>
          </a:prstGeom>
          <a:ln w="47625">
            <a:solidFill>
              <a:schemeClr val="accent4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Flussdiagramm: Verzweigung 74"/>
          <p:cNvSpPr/>
          <p:nvPr/>
        </p:nvSpPr>
        <p:spPr>
          <a:xfrm>
            <a:off x="8534397" y="3465000"/>
            <a:ext cx="1084191" cy="468000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dirty="0">
                <a:solidFill>
                  <a:schemeClr val="bg1"/>
                </a:solidFill>
              </a:rPr>
              <a:t>{ }</a:t>
            </a:r>
          </a:p>
        </p:txBody>
      </p:sp>
      <p:cxnSp>
        <p:nvCxnSpPr>
          <p:cNvPr id="92" name="Gerade Verbindung mit Pfeil 91"/>
          <p:cNvCxnSpPr>
            <a:stCxn id="75" idx="2"/>
            <a:endCxn id="17" idx="0"/>
          </p:cNvCxnSpPr>
          <p:nvPr/>
        </p:nvCxnSpPr>
        <p:spPr>
          <a:xfrm>
            <a:off x="9076493" y="3933000"/>
            <a:ext cx="1" cy="396000"/>
          </a:xfrm>
          <a:prstGeom prst="straightConnector1">
            <a:avLst/>
          </a:prstGeom>
          <a:ln w="47625">
            <a:solidFill>
              <a:schemeClr val="accent4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Gerade Verbindung mit Pfeil 37"/>
          <p:cNvCxnSpPr>
            <a:stCxn id="75" idx="3"/>
            <a:endCxn id="34" idx="3"/>
          </p:cNvCxnSpPr>
          <p:nvPr/>
        </p:nvCxnSpPr>
        <p:spPr>
          <a:xfrm flipV="1">
            <a:off x="9618588" y="2871000"/>
            <a:ext cx="481840" cy="828000"/>
          </a:xfrm>
          <a:prstGeom prst="bentConnector3">
            <a:avLst>
              <a:gd name="adj1" fmla="val 186437"/>
            </a:avLst>
          </a:prstGeom>
          <a:ln w="47625">
            <a:solidFill>
              <a:schemeClr val="accent4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4" name="Textfeld 123"/>
          <p:cNvSpPr txBox="1"/>
          <p:nvPr/>
        </p:nvSpPr>
        <p:spPr>
          <a:xfrm>
            <a:off x="9859508" y="3288056"/>
            <a:ext cx="43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/>
              <a:t>ja</a:t>
            </a:r>
            <a:endParaRPr lang="de-DE" dirty="0"/>
          </a:p>
        </p:txBody>
      </p:sp>
      <p:sp>
        <p:nvSpPr>
          <p:cNvPr id="129" name="Textfeld 128"/>
          <p:cNvSpPr txBox="1"/>
          <p:nvPr/>
        </p:nvSpPr>
        <p:spPr>
          <a:xfrm>
            <a:off x="9308847" y="3896668"/>
            <a:ext cx="7915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/>
              <a:t>nein</a:t>
            </a:r>
            <a:endParaRPr lang="de-DE" dirty="0"/>
          </a:p>
        </p:txBody>
      </p:sp>
      <p:sp>
        <p:nvSpPr>
          <p:cNvPr id="19" name="Pfeil nach unten 18"/>
          <p:cNvSpPr/>
          <p:nvPr/>
        </p:nvSpPr>
        <p:spPr>
          <a:xfrm rot="5400000">
            <a:off x="6092363" y="3795220"/>
            <a:ext cx="396000" cy="3275298"/>
          </a:xfrm>
          <a:prstGeom prst="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000"/>
          </a:p>
        </p:txBody>
      </p:sp>
      <p:sp>
        <p:nvSpPr>
          <p:cNvPr id="31" name="Pfeil nach unten 30"/>
          <p:cNvSpPr/>
          <p:nvPr/>
        </p:nvSpPr>
        <p:spPr>
          <a:xfrm rot="16200000">
            <a:off x="6092363" y="1334082"/>
            <a:ext cx="396000" cy="3145835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000"/>
          </a:p>
        </p:txBody>
      </p:sp>
      <p:sp>
        <p:nvSpPr>
          <p:cNvPr id="8" name="Gewitterblitz 7"/>
          <p:cNvSpPr/>
          <p:nvPr/>
        </p:nvSpPr>
        <p:spPr>
          <a:xfrm rot="1958617">
            <a:off x="5662713" y="1956315"/>
            <a:ext cx="1338197" cy="1874740"/>
          </a:xfrm>
          <a:prstGeom prst="lightningBol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71371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pPr marL="742950" indent="-742950">
              <a:buFont typeface="+mj-lt"/>
              <a:buAutoNum type="arabicPeriod" startAt="4"/>
            </a:pPr>
            <a:r>
              <a:rPr lang="de-DE" dirty="0"/>
              <a:t>Wie KI Spielen </a:t>
            </a:r>
            <a:r>
              <a:rPr lang="de-DE" dirty="0" smtClean="0"/>
              <a:t>Lernt: </a:t>
            </a:r>
            <a:r>
              <a:rPr lang="de-DE" dirty="0" err="1" smtClean="0"/>
              <a:t>Serialisierung</a:t>
            </a:r>
            <a:endParaRPr lang="de-DE" dirty="0"/>
          </a:p>
        </p:txBody>
      </p:sp>
      <p:sp>
        <p:nvSpPr>
          <p:cNvPr id="2" name="Inhaltsplatzhalt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de-DE" sz="3200" dirty="0" smtClean="0">
                <a:hlinkClick r:id="rId2" action="ppaction://hlinkfile"/>
              </a:rPr>
              <a:t>Video: </a:t>
            </a:r>
            <a:r>
              <a:rPr lang="de-DE" sz="3200" dirty="0" err="1" smtClean="0">
                <a:hlinkClick r:id="rId2" action="ppaction://hlinkfile"/>
              </a:rPr>
              <a:t>Deep</a:t>
            </a:r>
            <a:r>
              <a:rPr lang="de-DE" sz="3200" dirty="0" smtClean="0">
                <a:hlinkClick r:id="rId2" action="ppaction://hlinkfile"/>
              </a:rPr>
              <a:t> </a:t>
            </a:r>
            <a:r>
              <a:rPr lang="de-DE" sz="3200" dirty="0" err="1" smtClean="0">
                <a:hlinkClick r:id="rId2" action="ppaction://hlinkfile"/>
              </a:rPr>
              <a:t>Pong</a:t>
            </a:r>
            <a:endParaRPr lang="de-DE" sz="3200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D9CF54A1-085C-4B2A-8AFD-D852DAB07D7E}" type="slidenum">
              <a:rPr lang="de-DE" smtClean="0"/>
              <a:pPr/>
              <a:t>26</a:t>
            </a:fld>
            <a:endParaRPr lang="de-DE" dirty="0"/>
          </a:p>
        </p:txBody>
      </p:sp>
      <p:grpSp>
        <p:nvGrpSpPr>
          <p:cNvPr id="51" name="Gruppieren 50"/>
          <p:cNvGrpSpPr/>
          <p:nvPr/>
        </p:nvGrpSpPr>
        <p:grpSpPr>
          <a:xfrm rot="2407772">
            <a:off x="10910206" y="467877"/>
            <a:ext cx="1324480" cy="298812"/>
            <a:chOff x="9134698" y="3269969"/>
            <a:chExt cx="1324480" cy="298812"/>
          </a:xfrm>
        </p:grpSpPr>
        <p:cxnSp>
          <p:nvCxnSpPr>
            <p:cNvPr id="39" name="Gerader Verbinder 38"/>
            <p:cNvCxnSpPr>
              <a:stCxn id="9" idx="1"/>
            </p:cNvCxnSpPr>
            <p:nvPr/>
          </p:nvCxnSpPr>
          <p:spPr>
            <a:xfrm flipH="1" flipV="1">
              <a:off x="9134698" y="3269969"/>
              <a:ext cx="270747" cy="181340"/>
            </a:xfrm>
            <a:prstGeom prst="line">
              <a:avLst/>
            </a:prstGeom>
            <a:noFill/>
            <a:ln w="7302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4" name="Gerader Verbinder 43"/>
            <p:cNvCxnSpPr>
              <a:stCxn id="35" idx="1"/>
              <a:endCxn id="9" idx="3"/>
            </p:cNvCxnSpPr>
            <p:nvPr/>
          </p:nvCxnSpPr>
          <p:spPr>
            <a:xfrm flipH="1">
              <a:off x="9693706" y="3451308"/>
              <a:ext cx="238606" cy="1"/>
            </a:xfrm>
            <a:prstGeom prst="line">
              <a:avLst/>
            </a:prstGeom>
            <a:noFill/>
            <a:ln w="7302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9" name="Abgerundetes Rechteck 8"/>
            <p:cNvSpPr/>
            <p:nvPr/>
          </p:nvSpPr>
          <p:spPr>
            <a:xfrm>
              <a:off x="9405445" y="3333836"/>
              <a:ext cx="288261" cy="234945"/>
            </a:xfrm>
            <a:prstGeom prst="roundRect">
              <a:avLst/>
            </a:prstGeom>
            <a:noFill/>
            <a:ln w="3175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35" name="Abgerundetes Rechteck 34"/>
            <p:cNvSpPr/>
            <p:nvPr/>
          </p:nvSpPr>
          <p:spPr>
            <a:xfrm>
              <a:off x="9932312" y="3333835"/>
              <a:ext cx="288260" cy="234945"/>
            </a:xfrm>
            <a:prstGeom prst="roundRect">
              <a:avLst/>
            </a:prstGeom>
            <a:noFill/>
            <a:ln w="3175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cxnSp>
          <p:nvCxnSpPr>
            <p:cNvPr id="36" name="Gerader Verbinder 35"/>
            <p:cNvCxnSpPr>
              <a:endCxn id="35" idx="3"/>
            </p:cNvCxnSpPr>
            <p:nvPr/>
          </p:nvCxnSpPr>
          <p:spPr>
            <a:xfrm flipH="1">
              <a:off x="10220572" y="3333835"/>
              <a:ext cx="238606" cy="117473"/>
            </a:xfrm>
            <a:prstGeom prst="line">
              <a:avLst/>
            </a:prstGeom>
            <a:noFill/>
            <a:ln w="7302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</p:spTree>
    <p:extLst>
      <p:ext uri="{BB962C8B-B14F-4D97-AF65-F5344CB8AC3E}">
        <p14:creationId xmlns:p14="http://schemas.microsoft.com/office/powerpoint/2010/main" val="2587138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pPr marL="742950" indent="-742950">
              <a:buFont typeface="+mj-lt"/>
              <a:buAutoNum type="arabicPeriod" startAt="4"/>
            </a:pPr>
            <a:r>
              <a:rPr lang="de-DE" dirty="0"/>
              <a:t>Wie KI </a:t>
            </a:r>
            <a:r>
              <a:rPr lang="de-DE" dirty="0" smtClean="0"/>
              <a:t>spielen lernt: </a:t>
            </a:r>
            <a:r>
              <a:rPr lang="de-DE" dirty="0" err="1" smtClean="0"/>
              <a:t>Grid</a:t>
            </a:r>
            <a:endParaRPr lang="de-DE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9988A-9D3B-4886-92C1-576644E036E0}" type="slidenum">
              <a:rPr lang="de-DE" smtClean="0"/>
              <a:pPr/>
              <a:t>27</a:t>
            </a:fld>
            <a:endParaRPr lang="de-DE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 rotWithShape="1">
          <a:blip r:embed="rId2"/>
          <a:srcRect r="-174"/>
          <a:stretch/>
        </p:blipFill>
        <p:spPr>
          <a:xfrm>
            <a:off x="2783100" y="1714058"/>
            <a:ext cx="5760000" cy="4313909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aphicFrame>
        <p:nvGraphicFramePr>
          <p:cNvPr id="6" name="Tabel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6589688"/>
              </p:ext>
            </p:extLst>
          </p:nvPr>
        </p:nvGraphicFramePr>
        <p:xfrm>
          <a:off x="2783103" y="1714062"/>
          <a:ext cx="5760001" cy="43139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3077"/>
                <a:gridCol w="443077"/>
                <a:gridCol w="443077"/>
                <a:gridCol w="443077"/>
                <a:gridCol w="443077"/>
                <a:gridCol w="443077"/>
                <a:gridCol w="443077"/>
                <a:gridCol w="443077"/>
                <a:gridCol w="443077"/>
                <a:gridCol w="443077"/>
                <a:gridCol w="443077"/>
                <a:gridCol w="443077"/>
                <a:gridCol w="443077"/>
              </a:tblGrid>
              <a:tr h="431391"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</a:tr>
              <a:tr h="431391"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</a:tr>
              <a:tr h="431391"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</a:tr>
              <a:tr h="431391"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</a:tr>
              <a:tr h="431391"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</a:tr>
              <a:tr h="431391"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</a:tr>
              <a:tr h="431391"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</a:tr>
              <a:tr h="431391"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</a:tr>
              <a:tr h="431391"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</a:tr>
              <a:tr h="431391"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17286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Grafik 42"/>
          <p:cNvPicPr>
            <a:picLocks noChangeAspect="1"/>
          </p:cNvPicPr>
          <p:nvPr/>
        </p:nvPicPr>
        <p:blipFill rotWithShape="1">
          <a:blip r:embed="rId2"/>
          <a:srcRect l="-1" t="40188" r="31749" b="-1"/>
          <a:stretch/>
        </p:blipFill>
        <p:spPr>
          <a:xfrm>
            <a:off x="1098514" y="2504690"/>
            <a:ext cx="3924521" cy="258031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aphicFrame>
        <p:nvGraphicFramePr>
          <p:cNvPr id="59" name="Tabelle 5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7318385"/>
              </p:ext>
            </p:extLst>
          </p:nvPr>
        </p:nvGraphicFramePr>
        <p:xfrm>
          <a:off x="1100307" y="2489631"/>
          <a:ext cx="3987693" cy="258834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3077"/>
                <a:gridCol w="443077"/>
                <a:gridCol w="443077"/>
                <a:gridCol w="443077"/>
                <a:gridCol w="443077"/>
                <a:gridCol w="443077"/>
                <a:gridCol w="443077"/>
                <a:gridCol w="443077"/>
                <a:gridCol w="443077"/>
              </a:tblGrid>
              <a:tr h="431391">
                <a:tc>
                  <a:txBody>
                    <a:bodyPr/>
                    <a:lstStyle/>
                    <a:p>
                      <a:pPr algn="ctr"/>
                      <a:endParaRPr lang="de-DE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e-DE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e-DE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e-DE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e-DE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e-DE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e-DE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e-DE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e-DE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</a:tr>
              <a:tr h="431391">
                <a:tc>
                  <a:txBody>
                    <a:bodyPr/>
                    <a:lstStyle/>
                    <a:p>
                      <a:pPr algn="ctr"/>
                      <a:endParaRPr lang="de-DE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e-DE" b="1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e-DE" b="1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e-DE" b="1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e-DE" b="1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e-DE" b="1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e-DE" b="1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e-DE" b="1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e-DE" b="1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</a:tr>
              <a:tr h="431391">
                <a:tc>
                  <a:txBody>
                    <a:bodyPr/>
                    <a:lstStyle/>
                    <a:p>
                      <a:pPr algn="ctr"/>
                      <a:endParaRPr lang="de-DE" b="1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e-DE" b="1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e-DE" b="1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e-DE" b="1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e-DE" b="1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e-DE" b="1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e-DE" b="1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e-DE" b="1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e-DE" b="1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</a:tr>
              <a:tr h="431391">
                <a:tc>
                  <a:txBody>
                    <a:bodyPr/>
                    <a:lstStyle/>
                    <a:p>
                      <a:pPr algn="ctr"/>
                      <a:endParaRPr lang="de-DE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e-DE" b="1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e-DE" b="1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e-DE" b="1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e-DE" b="1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e-DE" b="1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e-DE" b="1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e-DE" b="1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e-DE" b="1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</a:tr>
              <a:tr h="431391">
                <a:tc>
                  <a:txBody>
                    <a:bodyPr/>
                    <a:lstStyle/>
                    <a:p>
                      <a:pPr algn="ctr"/>
                      <a:endParaRPr lang="de-DE" b="1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e-DE" b="1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e-DE" b="1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e-DE" b="1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e-DE" b="1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e-DE" b="1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e-DE" b="1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e-DE" b="1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e-DE" b="1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</a:tr>
              <a:tr h="431391">
                <a:tc>
                  <a:txBody>
                    <a:bodyPr/>
                    <a:lstStyle/>
                    <a:p>
                      <a:pPr algn="ctr"/>
                      <a:endParaRPr lang="de-DE" b="1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e-DE" b="1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e-DE" b="1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e-DE" b="1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e-DE" b="1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e-DE" b="1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e-DE" b="1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e-DE" b="1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e-DE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>
                        <a:alpha val="3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742950" indent="-742950">
              <a:buFont typeface="+mj-lt"/>
              <a:buAutoNum type="arabicPeriod" startAt="4"/>
            </a:pPr>
            <a:r>
              <a:rPr lang="de-DE" dirty="0" smtClean="0"/>
              <a:t>Wie KI spielen lernt: </a:t>
            </a:r>
            <a:r>
              <a:rPr lang="de-DE" dirty="0" err="1" smtClean="0"/>
              <a:t>Grid</a:t>
            </a:r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D9CF54A1-085C-4B2A-8AFD-D852DAB07D7E}" type="slidenum">
              <a:rPr lang="de-DE" smtClean="0"/>
              <a:pPr/>
              <a:t>28</a:t>
            </a:fld>
            <a:endParaRPr lang="de-DE" dirty="0"/>
          </a:p>
        </p:txBody>
      </p:sp>
      <p:cxnSp>
        <p:nvCxnSpPr>
          <p:cNvPr id="74" name="Gerade Verbindung mit Pfeil 73"/>
          <p:cNvCxnSpPr>
            <a:endCxn id="45" idx="2"/>
          </p:cNvCxnSpPr>
          <p:nvPr/>
        </p:nvCxnSpPr>
        <p:spPr>
          <a:xfrm flipV="1">
            <a:off x="1488000" y="2160731"/>
            <a:ext cx="4440874" cy="448538"/>
          </a:xfrm>
          <a:prstGeom prst="straightConnector1">
            <a:avLst/>
          </a:prstGeom>
          <a:ln w="44450">
            <a:solidFill>
              <a:srgbClr val="00B05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Gerade Verbindung mit Pfeil 74"/>
          <p:cNvCxnSpPr>
            <a:endCxn id="46" idx="2"/>
          </p:cNvCxnSpPr>
          <p:nvPr/>
        </p:nvCxnSpPr>
        <p:spPr>
          <a:xfrm>
            <a:off x="2048584" y="2712826"/>
            <a:ext cx="3893031" cy="140174"/>
          </a:xfrm>
          <a:prstGeom prst="straightConnector1">
            <a:avLst/>
          </a:prstGeom>
          <a:ln w="44450">
            <a:solidFill>
              <a:srgbClr val="00B05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Gerade Verbindung mit Pfeil 75"/>
          <p:cNvCxnSpPr>
            <a:endCxn id="47" idx="2"/>
          </p:cNvCxnSpPr>
          <p:nvPr/>
        </p:nvCxnSpPr>
        <p:spPr>
          <a:xfrm>
            <a:off x="1556937" y="2997000"/>
            <a:ext cx="4386470" cy="1296000"/>
          </a:xfrm>
          <a:prstGeom prst="straightConnector1">
            <a:avLst/>
          </a:prstGeom>
          <a:ln w="69850">
            <a:solidFill>
              <a:srgbClr val="00B05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Gerade Verbindung mit Pfeil 76"/>
          <p:cNvCxnSpPr>
            <a:endCxn id="48" idx="2"/>
          </p:cNvCxnSpPr>
          <p:nvPr/>
        </p:nvCxnSpPr>
        <p:spPr>
          <a:xfrm>
            <a:off x="1975985" y="3257269"/>
            <a:ext cx="3965630" cy="1755731"/>
          </a:xfrm>
          <a:prstGeom prst="straightConnector1">
            <a:avLst/>
          </a:prstGeom>
          <a:ln w="44450">
            <a:solidFill>
              <a:srgbClr val="00B05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Ellipse 35"/>
          <p:cNvSpPr/>
          <p:nvPr/>
        </p:nvSpPr>
        <p:spPr>
          <a:xfrm>
            <a:off x="7541461" y="2637069"/>
            <a:ext cx="864000" cy="864000"/>
          </a:xfrm>
          <a:prstGeom prst="ellipse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4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Σ</a:t>
            </a:r>
            <a:endParaRPr lang="de-DE" sz="48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7" name="Gerade Verbindung mit Pfeil 36"/>
          <p:cNvCxnSpPr>
            <a:stCxn id="47" idx="7"/>
            <a:endCxn id="36" idx="3"/>
          </p:cNvCxnSpPr>
          <p:nvPr/>
        </p:nvCxnSpPr>
        <p:spPr>
          <a:xfrm flipV="1">
            <a:off x="6435054" y="3374539"/>
            <a:ext cx="1232937" cy="714814"/>
          </a:xfrm>
          <a:prstGeom prst="straightConnector1">
            <a:avLst/>
          </a:prstGeom>
          <a:ln w="44450">
            <a:solidFill>
              <a:schemeClr val="tx2">
                <a:lumMod val="60000"/>
                <a:lumOff val="40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Gerade Verbindung mit Pfeil 37"/>
          <p:cNvCxnSpPr>
            <a:stCxn id="48" idx="7"/>
            <a:endCxn id="36" idx="4"/>
          </p:cNvCxnSpPr>
          <p:nvPr/>
        </p:nvCxnSpPr>
        <p:spPr>
          <a:xfrm flipV="1">
            <a:off x="6433262" y="3501069"/>
            <a:ext cx="1540199" cy="1308284"/>
          </a:xfrm>
          <a:prstGeom prst="straightConnector1">
            <a:avLst/>
          </a:prstGeom>
          <a:ln w="44450">
            <a:solidFill>
              <a:schemeClr val="tx2">
                <a:lumMod val="60000"/>
                <a:lumOff val="40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Gerade Verbindung mit Pfeil 39"/>
          <p:cNvCxnSpPr>
            <a:stCxn id="45" idx="6"/>
            <a:endCxn id="36" idx="1"/>
          </p:cNvCxnSpPr>
          <p:nvPr/>
        </p:nvCxnSpPr>
        <p:spPr>
          <a:xfrm>
            <a:off x="6504874" y="2160731"/>
            <a:ext cx="1163117" cy="602868"/>
          </a:xfrm>
          <a:prstGeom prst="straightConnector1">
            <a:avLst/>
          </a:prstGeom>
          <a:ln w="44450">
            <a:solidFill>
              <a:schemeClr val="tx2">
                <a:lumMod val="60000"/>
                <a:lumOff val="40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Gerade Verbindung mit Pfeil 40"/>
          <p:cNvCxnSpPr>
            <a:stCxn id="36" idx="6"/>
            <a:endCxn id="56" idx="1"/>
          </p:cNvCxnSpPr>
          <p:nvPr/>
        </p:nvCxnSpPr>
        <p:spPr>
          <a:xfrm>
            <a:off x="8405461" y="3069069"/>
            <a:ext cx="711777" cy="559667"/>
          </a:xfrm>
          <a:prstGeom prst="straightConnector1">
            <a:avLst/>
          </a:prstGeom>
          <a:ln w="44450">
            <a:solidFill>
              <a:schemeClr val="tx2">
                <a:lumMod val="60000"/>
                <a:lumOff val="40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Ellipse 44"/>
          <p:cNvSpPr/>
          <p:nvPr/>
        </p:nvSpPr>
        <p:spPr>
          <a:xfrm>
            <a:off x="5928874" y="1872731"/>
            <a:ext cx="576000" cy="576000"/>
          </a:xfrm>
          <a:prstGeom prst="ellipse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de-DE" sz="16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x01</a:t>
            </a:r>
            <a:endParaRPr lang="de-DE" sz="16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" name="Ellipse 45"/>
          <p:cNvSpPr/>
          <p:nvPr/>
        </p:nvSpPr>
        <p:spPr>
          <a:xfrm>
            <a:off x="5941615" y="2565000"/>
            <a:ext cx="576000" cy="576000"/>
          </a:xfrm>
          <a:prstGeom prst="ellipse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de-DE" sz="16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x02</a:t>
            </a:r>
            <a:endParaRPr lang="de-DE" sz="16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7" name="Ellipse 46"/>
          <p:cNvSpPr/>
          <p:nvPr/>
        </p:nvSpPr>
        <p:spPr>
          <a:xfrm>
            <a:off x="5943407" y="4005000"/>
            <a:ext cx="576000" cy="576000"/>
          </a:xfrm>
          <a:prstGeom prst="ellipse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de-DE" sz="16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x21</a:t>
            </a:r>
            <a:endParaRPr lang="de-DE" sz="16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8" name="Ellipse 47"/>
          <p:cNvSpPr/>
          <p:nvPr/>
        </p:nvSpPr>
        <p:spPr>
          <a:xfrm>
            <a:off x="5941615" y="4725000"/>
            <a:ext cx="576000" cy="576000"/>
          </a:xfrm>
          <a:prstGeom prst="ellipse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de-DE" sz="16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x22</a:t>
            </a:r>
            <a:endParaRPr lang="de-DE" sz="16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0" name="Gerade Verbindung mit Pfeil 49"/>
          <p:cNvCxnSpPr>
            <a:stCxn id="46" idx="6"/>
            <a:endCxn id="36" idx="2"/>
          </p:cNvCxnSpPr>
          <p:nvPr/>
        </p:nvCxnSpPr>
        <p:spPr>
          <a:xfrm>
            <a:off x="6517615" y="2853000"/>
            <a:ext cx="1023846" cy="216069"/>
          </a:xfrm>
          <a:prstGeom prst="straightConnector1">
            <a:avLst/>
          </a:prstGeom>
          <a:ln w="44450">
            <a:solidFill>
              <a:schemeClr val="tx2">
                <a:lumMod val="60000"/>
                <a:lumOff val="40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Ellipse 50"/>
          <p:cNvSpPr/>
          <p:nvPr/>
        </p:nvSpPr>
        <p:spPr>
          <a:xfrm>
            <a:off x="7541461" y="4366947"/>
            <a:ext cx="864000" cy="864000"/>
          </a:xfrm>
          <a:prstGeom prst="ellipse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4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Σ</a:t>
            </a:r>
            <a:endParaRPr lang="de-DE" sz="48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2" name="Gerade Verbindung mit Pfeil 51"/>
          <p:cNvCxnSpPr>
            <a:stCxn id="48" idx="6"/>
            <a:endCxn id="51" idx="3"/>
          </p:cNvCxnSpPr>
          <p:nvPr/>
        </p:nvCxnSpPr>
        <p:spPr>
          <a:xfrm>
            <a:off x="6517615" y="5013000"/>
            <a:ext cx="1150376" cy="91417"/>
          </a:xfrm>
          <a:prstGeom prst="straightConnector1">
            <a:avLst/>
          </a:prstGeom>
          <a:ln w="44450">
            <a:solidFill>
              <a:schemeClr val="tx2">
                <a:lumMod val="60000"/>
                <a:lumOff val="40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Gerade Verbindung mit Pfeil 52"/>
          <p:cNvCxnSpPr>
            <a:stCxn id="47" idx="6"/>
            <a:endCxn id="51" idx="2"/>
          </p:cNvCxnSpPr>
          <p:nvPr/>
        </p:nvCxnSpPr>
        <p:spPr>
          <a:xfrm>
            <a:off x="6519407" y="4293000"/>
            <a:ext cx="1022054" cy="505947"/>
          </a:xfrm>
          <a:prstGeom prst="straightConnector1">
            <a:avLst/>
          </a:prstGeom>
          <a:ln w="44450">
            <a:solidFill>
              <a:schemeClr val="tx2">
                <a:lumMod val="60000"/>
                <a:lumOff val="40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Gerade Verbindung mit Pfeil 53"/>
          <p:cNvCxnSpPr>
            <a:stCxn id="45" idx="5"/>
            <a:endCxn id="51" idx="0"/>
          </p:cNvCxnSpPr>
          <p:nvPr/>
        </p:nvCxnSpPr>
        <p:spPr>
          <a:xfrm>
            <a:off x="6420521" y="2364378"/>
            <a:ext cx="1552940" cy="2002569"/>
          </a:xfrm>
          <a:prstGeom prst="straightConnector1">
            <a:avLst/>
          </a:prstGeom>
          <a:ln w="44450">
            <a:solidFill>
              <a:schemeClr val="tx2">
                <a:lumMod val="60000"/>
                <a:lumOff val="40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Gerade Verbindung mit Pfeil 54"/>
          <p:cNvCxnSpPr>
            <a:stCxn id="46" idx="5"/>
            <a:endCxn id="51" idx="1"/>
          </p:cNvCxnSpPr>
          <p:nvPr/>
        </p:nvCxnSpPr>
        <p:spPr>
          <a:xfrm>
            <a:off x="6433262" y="3056647"/>
            <a:ext cx="1234729" cy="1436830"/>
          </a:xfrm>
          <a:prstGeom prst="straightConnector1">
            <a:avLst/>
          </a:prstGeom>
          <a:ln w="44450">
            <a:solidFill>
              <a:schemeClr val="tx2">
                <a:lumMod val="60000"/>
                <a:lumOff val="40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Ellipse 55"/>
          <p:cNvSpPr/>
          <p:nvPr/>
        </p:nvSpPr>
        <p:spPr>
          <a:xfrm>
            <a:off x="8990708" y="3502206"/>
            <a:ext cx="864000" cy="864000"/>
          </a:xfrm>
          <a:prstGeom prst="ellipse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4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Σ</a:t>
            </a:r>
            <a:endParaRPr lang="de-DE" sz="48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7" name="Gerade Verbindung mit Pfeil 56"/>
          <p:cNvCxnSpPr>
            <a:stCxn id="51" idx="6"/>
            <a:endCxn id="56" idx="3"/>
          </p:cNvCxnSpPr>
          <p:nvPr/>
        </p:nvCxnSpPr>
        <p:spPr>
          <a:xfrm flipV="1">
            <a:off x="8405461" y="4239676"/>
            <a:ext cx="711777" cy="559271"/>
          </a:xfrm>
          <a:prstGeom prst="straightConnector1">
            <a:avLst/>
          </a:prstGeom>
          <a:ln w="44450">
            <a:solidFill>
              <a:schemeClr val="tx2">
                <a:lumMod val="60000"/>
                <a:lumOff val="40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Gerade Verbindung mit Pfeil 57"/>
          <p:cNvCxnSpPr>
            <a:stCxn id="56" idx="6"/>
          </p:cNvCxnSpPr>
          <p:nvPr/>
        </p:nvCxnSpPr>
        <p:spPr>
          <a:xfrm>
            <a:off x="9854708" y="3934206"/>
            <a:ext cx="585247" cy="0"/>
          </a:xfrm>
          <a:prstGeom prst="straightConnector1">
            <a:avLst/>
          </a:prstGeom>
          <a:ln w="44450">
            <a:solidFill>
              <a:schemeClr val="tx2">
                <a:lumMod val="60000"/>
                <a:lumOff val="40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Ellipse 84"/>
          <p:cNvSpPr/>
          <p:nvPr/>
        </p:nvSpPr>
        <p:spPr>
          <a:xfrm>
            <a:off x="5944786" y="3285000"/>
            <a:ext cx="576000" cy="576000"/>
          </a:xfrm>
          <a:prstGeom prst="ellipse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de-DE" sz="16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endParaRPr lang="de-DE" sz="16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6" name="Textfeld 85"/>
          <p:cNvSpPr txBox="1"/>
          <p:nvPr/>
        </p:nvSpPr>
        <p:spPr>
          <a:xfrm>
            <a:off x="5880000" y="1362129"/>
            <a:ext cx="6992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de-DE"/>
            </a:defPPr>
            <a:lvl1pPr>
              <a:defRPr sz="20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 sz="2400" b="1" dirty="0" smtClean="0"/>
              <a:t>130</a:t>
            </a:r>
            <a:endParaRPr lang="de-DE" sz="2400" b="1" dirty="0"/>
          </a:p>
        </p:txBody>
      </p:sp>
      <p:sp>
        <p:nvSpPr>
          <p:cNvPr id="49" name="Ellipse 48"/>
          <p:cNvSpPr/>
          <p:nvPr/>
        </p:nvSpPr>
        <p:spPr>
          <a:xfrm>
            <a:off x="5941615" y="5445000"/>
            <a:ext cx="576000" cy="576000"/>
          </a:xfrm>
          <a:prstGeom prst="ellipse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de-DE" sz="16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endParaRPr lang="de-DE" sz="16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60" name="Gerade Verbindung mit Pfeil 59"/>
          <p:cNvCxnSpPr>
            <a:endCxn id="85" idx="2"/>
          </p:cNvCxnSpPr>
          <p:nvPr/>
        </p:nvCxnSpPr>
        <p:spPr>
          <a:xfrm>
            <a:off x="2453099" y="2866865"/>
            <a:ext cx="3491687" cy="706135"/>
          </a:xfrm>
          <a:prstGeom prst="straightConnector1">
            <a:avLst/>
          </a:prstGeom>
          <a:ln w="44450">
            <a:solidFill>
              <a:srgbClr val="00B05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Gerade Verbindung mit Pfeil 60"/>
          <p:cNvCxnSpPr>
            <a:endCxn id="49" idx="2"/>
          </p:cNvCxnSpPr>
          <p:nvPr/>
        </p:nvCxnSpPr>
        <p:spPr>
          <a:xfrm>
            <a:off x="1555145" y="3442865"/>
            <a:ext cx="4386470" cy="2290135"/>
          </a:xfrm>
          <a:prstGeom prst="straightConnector1">
            <a:avLst/>
          </a:prstGeom>
          <a:ln w="44450">
            <a:solidFill>
              <a:srgbClr val="00B05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Gerade Verbindung mit Pfeil 61"/>
          <p:cNvCxnSpPr/>
          <p:nvPr/>
        </p:nvCxnSpPr>
        <p:spPr>
          <a:xfrm>
            <a:off x="1563183" y="3861000"/>
            <a:ext cx="3873542" cy="2160000"/>
          </a:xfrm>
          <a:prstGeom prst="straightConnector1">
            <a:avLst/>
          </a:prstGeom>
          <a:ln w="44450">
            <a:gradFill flip="none" rotWithShape="1">
              <a:gsLst>
                <a:gs pos="35000">
                  <a:srgbClr val="00B050"/>
                </a:gs>
                <a:gs pos="88000">
                  <a:schemeClr val="bg1"/>
                </a:gs>
                <a:gs pos="100000">
                  <a:schemeClr val="accent1">
                    <a:lumMod val="5000"/>
                    <a:lumOff val="95000"/>
                  </a:schemeClr>
                </a:gs>
                <a:gs pos="0">
                  <a:srgbClr val="00B050"/>
                </a:gs>
              </a:gsLst>
              <a:lin ang="0" scaled="1"/>
              <a:tileRect/>
            </a:gra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Gerade Verbindung mit Pfeil 63"/>
          <p:cNvCxnSpPr>
            <a:stCxn id="49" idx="7"/>
          </p:cNvCxnSpPr>
          <p:nvPr/>
        </p:nvCxnSpPr>
        <p:spPr>
          <a:xfrm flipV="1">
            <a:off x="6433262" y="5258678"/>
            <a:ext cx="596276" cy="270675"/>
          </a:xfrm>
          <a:prstGeom prst="straightConnector1">
            <a:avLst/>
          </a:prstGeom>
          <a:ln w="44450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0">
                  <a:schemeClr val="accent1"/>
                </a:gs>
              </a:gsLst>
              <a:lin ang="0" scaled="1"/>
              <a:tileRect/>
            </a:gra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Gerade Verbindung mit Pfeil 66"/>
          <p:cNvCxnSpPr>
            <a:stCxn id="49" idx="6"/>
          </p:cNvCxnSpPr>
          <p:nvPr/>
        </p:nvCxnSpPr>
        <p:spPr>
          <a:xfrm flipV="1">
            <a:off x="6517615" y="5529354"/>
            <a:ext cx="924725" cy="203646"/>
          </a:xfrm>
          <a:prstGeom prst="straightConnector1">
            <a:avLst/>
          </a:prstGeom>
          <a:ln w="44450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0">
                  <a:schemeClr val="accent1"/>
                </a:gs>
              </a:gsLst>
              <a:lin ang="0" scaled="1"/>
              <a:tileRect/>
            </a:gra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00992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742950" indent="-742950">
              <a:buFont typeface="+mj-lt"/>
              <a:buAutoNum type="arabicPeriod" startAt="4"/>
            </a:pPr>
            <a:r>
              <a:rPr lang="de-DE" dirty="0" smtClean="0"/>
              <a:t>Wie KI spielen lernt</a:t>
            </a:r>
            <a:endParaRPr lang="de-DE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D9CF54A1-085C-4B2A-8AFD-D852DAB07D7E}" type="slidenum">
              <a:rPr lang="de-DE" smtClean="0"/>
              <a:pPr/>
              <a:t>29</a:t>
            </a:fld>
            <a:endParaRPr lang="de-DE" dirty="0"/>
          </a:p>
        </p:txBody>
      </p:sp>
      <p:cxnSp>
        <p:nvCxnSpPr>
          <p:cNvPr id="18" name="Gerade Verbindung mit Pfeil 17"/>
          <p:cNvCxnSpPr>
            <a:stCxn id="2" idx="3"/>
            <a:endCxn id="17" idx="1"/>
          </p:cNvCxnSpPr>
          <p:nvPr/>
        </p:nvCxnSpPr>
        <p:spPr>
          <a:xfrm flipV="1">
            <a:off x="3861008" y="2997000"/>
            <a:ext cx="506992" cy="1"/>
          </a:xfrm>
          <a:prstGeom prst="straightConnector1">
            <a:avLst/>
          </a:prstGeom>
          <a:ln w="44450">
            <a:solidFill>
              <a:schemeClr val="accent1"/>
            </a:solidFill>
            <a:headEnd type="none" w="lg" len="lg"/>
            <a:tailEnd type="triangle" w="lg" len="lg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25" name="Gerade Verbindung mit Pfeil 24"/>
          <p:cNvCxnSpPr>
            <a:stCxn id="15" idx="3"/>
            <a:endCxn id="22" idx="1"/>
          </p:cNvCxnSpPr>
          <p:nvPr/>
        </p:nvCxnSpPr>
        <p:spPr>
          <a:xfrm>
            <a:off x="3861008" y="5769000"/>
            <a:ext cx="506992" cy="5981"/>
          </a:xfrm>
          <a:prstGeom prst="straightConnector1">
            <a:avLst/>
          </a:prstGeom>
          <a:ln w="44450">
            <a:solidFill>
              <a:schemeClr val="accent1"/>
            </a:solidFill>
            <a:headEnd type="none" w="lg" len="lg"/>
            <a:tailEnd type="triangle" w="lg" len="lg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grpSp>
        <p:nvGrpSpPr>
          <p:cNvPr id="21" name="Gruppieren 20"/>
          <p:cNvGrpSpPr/>
          <p:nvPr/>
        </p:nvGrpSpPr>
        <p:grpSpPr>
          <a:xfrm>
            <a:off x="4368000" y="1825624"/>
            <a:ext cx="3744000" cy="4351338"/>
            <a:chOff x="4512000" y="1825624"/>
            <a:chExt cx="3744000" cy="4351338"/>
          </a:xfrm>
        </p:grpSpPr>
        <p:pic>
          <p:nvPicPr>
            <p:cNvPr id="6" name="Grafik 5"/>
            <p:cNvPicPr>
              <a:picLocks noChangeAspect="1"/>
            </p:cNvPicPr>
            <p:nvPr/>
          </p:nvPicPr>
          <p:blipFill rotWithShape="1">
            <a:blip r:embed="rId2"/>
            <a:srcRect r="37391"/>
            <a:stretch/>
          </p:blipFill>
          <p:spPr>
            <a:xfrm>
              <a:off x="4656000" y="1825624"/>
              <a:ext cx="3600000" cy="4313909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17" name="Rechteck 16"/>
            <p:cNvSpPr/>
            <p:nvPr/>
          </p:nvSpPr>
          <p:spPr>
            <a:xfrm>
              <a:off x="4512000" y="2781000"/>
              <a:ext cx="1152000" cy="432000"/>
            </a:xfrm>
            <a:prstGeom prst="rect">
              <a:avLst/>
            </a:prstGeom>
            <a:solidFill>
              <a:srgbClr val="FFFF00">
                <a:alpha val="15000"/>
              </a:srgbClr>
            </a:solidFill>
            <a:ln w="25400">
              <a:solidFill>
                <a:srgbClr val="FFC00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22" name="Rechteck 21"/>
            <p:cNvSpPr/>
            <p:nvPr/>
          </p:nvSpPr>
          <p:spPr>
            <a:xfrm>
              <a:off x="4512000" y="5372999"/>
              <a:ext cx="1152000" cy="803963"/>
            </a:xfrm>
            <a:prstGeom prst="rect">
              <a:avLst/>
            </a:prstGeom>
            <a:solidFill>
              <a:srgbClr val="FFFF00">
                <a:alpha val="15000"/>
              </a:srgbClr>
            </a:solidFill>
            <a:ln w="25400">
              <a:solidFill>
                <a:srgbClr val="FFC00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cxnSp>
          <p:nvCxnSpPr>
            <p:cNvPr id="29" name="Gerade Verbindung mit Pfeil 28"/>
            <p:cNvCxnSpPr/>
            <p:nvPr/>
          </p:nvCxnSpPr>
          <p:spPr>
            <a:xfrm flipH="1">
              <a:off x="5088000" y="5589000"/>
              <a:ext cx="1152000" cy="360000"/>
            </a:xfrm>
            <a:prstGeom prst="straightConnector1">
              <a:avLst/>
            </a:prstGeom>
            <a:ln w="44450">
              <a:solidFill>
                <a:srgbClr val="FFFF00"/>
              </a:solidFill>
              <a:headEnd type="none" w="lg" len="lg"/>
              <a:tailEnd type="triangle" w="lg" len="med"/>
            </a:ln>
            <a:effectLst>
              <a:glow rad="38100">
                <a:schemeClr val="tx1"/>
              </a:glow>
              <a:softEdge rad="0"/>
            </a:effec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  <p:cxnSp>
          <p:nvCxnSpPr>
            <p:cNvPr id="32" name="Gerade Verbindung mit Pfeil 31"/>
            <p:cNvCxnSpPr/>
            <p:nvPr/>
          </p:nvCxnSpPr>
          <p:spPr>
            <a:xfrm flipH="1">
              <a:off x="4804200" y="4509000"/>
              <a:ext cx="144000" cy="1080000"/>
            </a:xfrm>
            <a:prstGeom prst="straightConnector1">
              <a:avLst/>
            </a:prstGeom>
            <a:ln w="44450">
              <a:solidFill>
                <a:srgbClr val="FFFF00"/>
              </a:solidFill>
              <a:headEnd type="none" w="lg" len="lg"/>
              <a:tailEnd type="triangle" w="lg" len="med"/>
            </a:ln>
            <a:effectLst>
              <a:glow rad="38100">
                <a:schemeClr val="tx1"/>
              </a:glow>
              <a:softEdge rad="0"/>
            </a:effec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</p:grpSp>
      <p:sp>
        <p:nvSpPr>
          <p:cNvPr id="2" name="Abgerundetes Rechteck 1"/>
          <p:cNvSpPr/>
          <p:nvPr/>
        </p:nvSpPr>
        <p:spPr>
          <a:xfrm>
            <a:off x="421019" y="2195213"/>
            <a:ext cx="3439989" cy="1603575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317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de-DE" sz="2400" b="1" dirty="0" smtClean="0">
                <a:solidFill>
                  <a:srgbClr val="242852"/>
                </a:solidFill>
              </a:rPr>
              <a:t>Fitness</a:t>
            </a:r>
            <a:r>
              <a:rPr lang="de-DE" sz="2400" dirty="0" smtClean="0">
                <a:solidFill>
                  <a:prstClr val="black"/>
                </a:solidFill>
              </a:rPr>
              <a:t>:</a:t>
            </a:r>
            <a:br>
              <a:rPr lang="de-DE" sz="2400" dirty="0" smtClean="0">
                <a:solidFill>
                  <a:prstClr val="black"/>
                </a:solidFill>
              </a:rPr>
            </a:br>
            <a:r>
              <a:rPr lang="de-DE" sz="2400" dirty="0" smtClean="0">
                <a:solidFill>
                  <a:prstClr val="black"/>
                </a:solidFill>
              </a:rPr>
              <a:t>Zielfunktion</a:t>
            </a:r>
            <a:r>
              <a:rPr lang="de-DE" sz="2400" dirty="0">
                <a:solidFill>
                  <a:prstClr val="black"/>
                </a:solidFill>
              </a:rPr>
              <a:t>, die maximiert werden soll (Distanz)</a:t>
            </a:r>
          </a:p>
        </p:txBody>
      </p:sp>
      <p:sp>
        <p:nvSpPr>
          <p:cNvPr id="15" name="Abgerundetes Rechteck 14"/>
          <p:cNvSpPr/>
          <p:nvPr/>
        </p:nvSpPr>
        <p:spPr>
          <a:xfrm>
            <a:off x="424011" y="5006362"/>
            <a:ext cx="3436997" cy="1525275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317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de-DE" sz="2400" b="1" dirty="0" smtClean="0">
                <a:solidFill>
                  <a:srgbClr val="242852"/>
                </a:solidFill>
              </a:rPr>
              <a:t>Input-Neuronen</a:t>
            </a:r>
            <a:r>
              <a:rPr lang="de-DE" sz="2400" dirty="0" smtClean="0">
                <a:solidFill>
                  <a:prstClr val="black"/>
                </a:solidFill>
              </a:rPr>
              <a:t>:</a:t>
            </a:r>
            <a:br>
              <a:rPr lang="de-DE" sz="2400" dirty="0" smtClean="0">
                <a:solidFill>
                  <a:prstClr val="black"/>
                </a:solidFill>
              </a:rPr>
            </a:br>
            <a:r>
              <a:rPr lang="de-DE" sz="2400" dirty="0" smtClean="0">
                <a:solidFill>
                  <a:prstClr val="black"/>
                </a:solidFill>
              </a:rPr>
              <a:t>Input </a:t>
            </a:r>
            <a:r>
              <a:rPr lang="de-DE" sz="2400" dirty="0">
                <a:solidFill>
                  <a:prstClr val="black"/>
                </a:solidFill>
              </a:rPr>
              <a:t>für neuronales </a:t>
            </a:r>
            <a:r>
              <a:rPr lang="de-DE" sz="2400" dirty="0" smtClean="0">
                <a:solidFill>
                  <a:prstClr val="black"/>
                </a:solidFill>
              </a:rPr>
              <a:t>Netz 130 </a:t>
            </a:r>
            <a:r>
              <a:rPr lang="de-DE" sz="2400" dirty="0">
                <a:solidFill>
                  <a:prstClr val="black"/>
                </a:solidFill>
              </a:rPr>
              <a:t>Neuronen (13x10)</a:t>
            </a:r>
          </a:p>
        </p:txBody>
      </p:sp>
      <p:sp>
        <p:nvSpPr>
          <p:cNvPr id="16" name="Abgerundetes Rechteck 15"/>
          <p:cNvSpPr/>
          <p:nvPr/>
        </p:nvSpPr>
        <p:spPr>
          <a:xfrm>
            <a:off x="8400000" y="5291344"/>
            <a:ext cx="2511986" cy="848189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317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de-DE" sz="2400" b="1" dirty="0" smtClean="0">
                <a:solidFill>
                  <a:srgbClr val="242852"/>
                </a:solidFill>
              </a:rPr>
              <a:t>Output</a:t>
            </a:r>
            <a:r>
              <a:rPr lang="de-DE" sz="2400" dirty="0" smtClean="0">
                <a:solidFill>
                  <a:prstClr val="black"/>
                </a:solidFill>
              </a:rPr>
              <a:t>:</a:t>
            </a:r>
            <a:br>
              <a:rPr lang="de-DE" sz="2400" dirty="0" smtClean="0">
                <a:solidFill>
                  <a:prstClr val="black"/>
                </a:solidFill>
              </a:rPr>
            </a:br>
            <a:r>
              <a:rPr lang="de-DE" sz="2400" dirty="0" smtClean="0">
                <a:solidFill>
                  <a:prstClr val="black"/>
                </a:solidFill>
              </a:rPr>
              <a:t>Tastatur-Befehle</a:t>
            </a:r>
            <a:endParaRPr lang="de-DE" sz="2400" dirty="0">
              <a:solidFill>
                <a:prstClr val="black"/>
              </a:solidFill>
            </a:endParaRPr>
          </a:p>
        </p:txBody>
      </p:sp>
      <p:sp>
        <p:nvSpPr>
          <p:cNvPr id="19" name="Abgerundetes Rechteck 18"/>
          <p:cNvSpPr/>
          <p:nvPr/>
        </p:nvSpPr>
        <p:spPr>
          <a:xfrm>
            <a:off x="8400000" y="1825624"/>
            <a:ext cx="2511986" cy="2107376"/>
          </a:xfrm>
          <a:prstGeom prst="roundRect">
            <a:avLst>
              <a:gd name="adj" fmla="val 9399"/>
            </a:avLst>
          </a:prstGeom>
          <a:solidFill>
            <a:schemeClr val="accent3">
              <a:lumMod val="20000"/>
              <a:lumOff val="80000"/>
            </a:schemeClr>
          </a:solidFill>
          <a:ln w="31750">
            <a:solidFill>
              <a:schemeClr val="accent3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>
              <a:spcBef>
                <a:spcPts val="1000"/>
              </a:spcBef>
            </a:pPr>
            <a:r>
              <a:rPr lang="de-DE" sz="2400" b="1" dirty="0" smtClean="0">
                <a:solidFill>
                  <a:srgbClr val="242852"/>
                </a:solidFill>
              </a:rPr>
              <a:t>Netz</a:t>
            </a:r>
            <a:r>
              <a:rPr lang="de-DE" sz="2400" dirty="0" smtClean="0">
                <a:solidFill>
                  <a:prstClr val="black"/>
                </a:solidFill>
              </a:rPr>
              <a:t>:</a:t>
            </a:r>
            <a:br>
              <a:rPr lang="de-DE" sz="2400" dirty="0" smtClean="0">
                <a:solidFill>
                  <a:prstClr val="black"/>
                </a:solidFill>
              </a:rPr>
            </a:br>
            <a:r>
              <a:rPr lang="de-DE" sz="2400" dirty="0" smtClean="0">
                <a:solidFill>
                  <a:prstClr val="black"/>
                </a:solidFill>
              </a:rPr>
              <a:t>Layer 1: 130</a:t>
            </a:r>
            <a:br>
              <a:rPr lang="de-DE" sz="2400" dirty="0" smtClean="0">
                <a:solidFill>
                  <a:prstClr val="black"/>
                </a:solidFill>
              </a:rPr>
            </a:br>
            <a:r>
              <a:rPr lang="de-DE" sz="2400" dirty="0" smtClean="0">
                <a:solidFill>
                  <a:prstClr val="black"/>
                </a:solidFill>
              </a:rPr>
              <a:t>Layer 2: 50</a:t>
            </a:r>
            <a:br>
              <a:rPr lang="de-DE" sz="2400" dirty="0" smtClean="0">
                <a:solidFill>
                  <a:prstClr val="black"/>
                </a:solidFill>
              </a:rPr>
            </a:br>
            <a:r>
              <a:rPr lang="de-DE" sz="2400" dirty="0" smtClean="0">
                <a:solidFill>
                  <a:prstClr val="black"/>
                </a:solidFill>
              </a:rPr>
              <a:t>Layer 3: 10</a:t>
            </a:r>
            <a:br>
              <a:rPr lang="de-DE" sz="2400" dirty="0" smtClean="0">
                <a:solidFill>
                  <a:prstClr val="black"/>
                </a:solidFill>
              </a:rPr>
            </a:br>
            <a:r>
              <a:rPr lang="de-DE" sz="2400" dirty="0" smtClean="0">
                <a:solidFill>
                  <a:prstClr val="black"/>
                </a:solidFill>
              </a:rPr>
              <a:t>Output: 5</a:t>
            </a:r>
            <a:endParaRPr lang="de-DE" sz="2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14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742950" indent="-742950">
              <a:buFont typeface="+mj-lt"/>
              <a:buAutoNum type="arabicPeriod" startAt="4"/>
            </a:pPr>
            <a:r>
              <a:rPr lang="de-DE" dirty="0" smtClean="0"/>
              <a:t>Wie KI spielen lernt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b="1" dirty="0" err="1" smtClean="0">
                <a:solidFill>
                  <a:schemeClr val="accent1"/>
                </a:solidFill>
              </a:rPr>
              <a:t>Serialisierung</a:t>
            </a:r>
            <a:endParaRPr lang="de-DE" b="1" dirty="0" smtClean="0">
              <a:solidFill>
                <a:schemeClr val="accent1"/>
              </a:solidFill>
            </a:endParaRPr>
          </a:p>
          <a:p>
            <a:pPr marL="0" indent="0">
              <a:buNone/>
            </a:pPr>
            <a:endParaRPr lang="de-DE" b="1" dirty="0" smtClean="0">
              <a:solidFill>
                <a:schemeClr val="accent1"/>
              </a:solidFill>
            </a:endParaRPr>
          </a:p>
          <a:p>
            <a:r>
              <a:rPr lang="de-DE" dirty="0" smtClean="0"/>
              <a:t>Konstante Anzahl an Objekten</a:t>
            </a:r>
          </a:p>
          <a:p>
            <a:r>
              <a:rPr lang="de-DE" dirty="0" smtClean="0"/>
              <a:t>Einfacher implementierbar</a:t>
            </a:r>
          </a:p>
          <a:p>
            <a:r>
              <a:rPr lang="de-DE" dirty="0" smtClean="0"/>
              <a:t>Lernfunktion sehr stetig, hohe Präzision</a:t>
            </a:r>
            <a:endParaRPr lang="de-DE" dirty="0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b="1" dirty="0" err="1" smtClean="0">
                <a:solidFill>
                  <a:schemeClr val="accent1"/>
                </a:solidFill>
              </a:rPr>
              <a:t>Grid</a:t>
            </a:r>
            <a:endParaRPr lang="de-DE" b="1" dirty="0">
              <a:solidFill>
                <a:schemeClr val="accent1"/>
              </a:solidFill>
            </a:endParaRPr>
          </a:p>
          <a:p>
            <a:pPr marL="0" indent="0">
              <a:buNone/>
            </a:pPr>
            <a:endParaRPr lang="de-DE" dirty="0" smtClean="0"/>
          </a:p>
          <a:p>
            <a:r>
              <a:rPr lang="de-DE" dirty="0" smtClean="0"/>
              <a:t>Beliebige Anzahl von Objekten</a:t>
            </a:r>
          </a:p>
          <a:p>
            <a:r>
              <a:rPr lang="de-DE" dirty="0" smtClean="0"/>
              <a:t>Relativ viele Input-Neuronen</a:t>
            </a:r>
          </a:p>
          <a:p>
            <a:r>
              <a:rPr lang="de-DE" dirty="0" smtClean="0"/>
              <a:t>Lernfunktion ungenauer bei grobem Raster</a:t>
            </a:r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D9CF54A1-085C-4B2A-8AFD-D852DAB07D7E}" type="slidenum">
              <a:rPr lang="de-DE" smtClean="0"/>
              <a:pPr/>
              <a:t>30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936028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5</a:t>
            </a:r>
            <a:r>
              <a:rPr lang="de-DE" dirty="0" smtClean="0"/>
              <a:t>. Daten</a:t>
            </a:r>
            <a:endParaRPr lang="de-DE" dirty="0"/>
          </a:p>
        </p:txBody>
      </p:sp>
      <p:sp>
        <p:nvSpPr>
          <p:cNvPr id="8" name="Textplatzhalter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Sammeln, Normalisieren, Splitten</a:t>
            </a:r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9988A-9D3B-4886-92C1-576644E036E0}" type="slidenum">
              <a:rPr lang="de-DE" smtClean="0"/>
              <a:pPr/>
              <a:t>31</a:t>
            </a:fld>
            <a:endParaRPr lang="de-DE"/>
          </a:p>
        </p:txBody>
      </p:sp>
      <p:pic>
        <p:nvPicPr>
          <p:cNvPr id="3074" name="Picture 2" descr="https://i.imgflip.com/3ejwxq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73306">
            <a:off x="6260048" y="887417"/>
            <a:ext cx="3786703" cy="3659983"/>
          </a:xfrm>
          <a:prstGeom prst="rect">
            <a:avLst/>
          </a:prstGeom>
          <a:noFill/>
          <a:ln w="31750">
            <a:solidFill>
              <a:schemeClr val="accent3"/>
            </a:solidFill>
          </a:ln>
          <a:effectLst>
            <a:glow rad="139700">
              <a:schemeClr val="accent3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4232999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742950" indent="-742950">
              <a:buFont typeface="+mj-lt"/>
              <a:buAutoNum type="arabicPeriod" startAt="5"/>
            </a:pPr>
            <a:r>
              <a:rPr lang="de-DE" dirty="0" smtClean="0"/>
              <a:t>Daten </a:t>
            </a:r>
            <a:r>
              <a:rPr lang="de-DE" b="1" dirty="0" smtClean="0"/>
              <a:t>sammeln</a:t>
            </a:r>
            <a:r>
              <a:rPr lang="de-DE" dirty="0" smtClean="0"/>
              <a:t>, normalisieren, splitten</a:t>
            </a:r>
            <a:endParaRPr lang="de-DE" dirty="0"/>
          </a:p>
        </p:txBody>
      </p:sp>
      <p:sp>
        <p:nvSpPr>
          <p:cNvPr id="8" name="Inhaltsplatzhalter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de-DE" b="1" dirty="0" smtClean="0"/>
              <a:t>Training</a:t>
            </a:r>
          </a:p>
          <a:p>
            <a:pPr>
              <a:lnSpc>
                <a:spcPct val="100000"/>
              </a:lnSpc>
            </a:pPr>
            <a:r>
              <a:rPr lang="de-DE" dirty="0" smtClean="0"/>
              <a:t>130 </a:t>
            </a:r>
            <a:r>
              <a:rPr lang="de-DE" dirty="0" err="1" smtClean="0"/>
              <a:t>Float</a:t>
            </a:r>
            <a:r>
              <a:rPr lang="de-DE" dirty="0" smtClean="0"/>
              <a:t>-Werte (Spielfeld) + 5 </a:t>
            </a:r>
            <a:r>
              <a:rPr lang="de-DE" dirty="0" err="1" smtClean="0"/>
              <a:t>Float</a:t>
            </a:r>
            <a:r>
              <a:rPr lang="de-DE" dirty="0" smtClean="0"/>
              <a:t>-Werte (Tasten), kommagetrennt</a:t>
            </a:r>
          </a:p>
          <a:p>
            <a:pPr>
              <a:lnSpc>
                <a:spcPct val="100000"/>
              </a:lnSpc>
            </a:pPr>
            <a:r>
              <a:rPr lang="de-DE" dirty="0"/>
              <a:t>Output in </a:t>
            </a:r>
            <a:r>
              <a:rPr lang="de-DE" dirty="0" smtClean="0"/>
              <a:t>Datei</a:t>
            </a:r>
            <a:br>
              <a:rPr lang="de-DE" dirty="0" smtClean="0"/>
            </a:br>
            <a:endParaRPr lang="de-DE" dirty="0" smtClean="0"/>
          </a:p>
          <a:p>
            <a:pPr marL="0" indent="0">
              <a:lnSpc>
                <a:spcPct val="100000"/>
              </a:lnSpc>
              <a:buNone/>
            </a:pPr>
            <a:r>
              <a:rPr lang="de-DE" b="1" dirty="0" smtClean="0"/>
              <a:t>Vorhersage (Spielen)</a:t>
            </a:r>
          </a:p>
          <a:p>
            <a:pPr>
              <a:lnSpc>
                <a:spcPct val="100000"/>
              </a:lnSpc>
            </a:pPr>
            <a:r>
              <a:rPr lang="de-DE" dirty="0" smtClean="0"/>
              <a:t>Input: 130 </a:t>
            </a:r>
            <a:r>
              <a:rPr lang="de-DE" dirty="0" err="1" smtClean="0"/>
              <a:t>Float</a:t>
            </a:r>
            <a:r>
              <a:rPr lang="de-DE" dirty="0" smtClean="0"/>
              <a:t>-Werte</a:t>
            </a:r>
            <a:r>
              <a:rPr lang="de-DE" dirty="0"/>
              <a:t> </a:t>
            </a:r>
            <a:r>
              <a:rPr lang="de-DE" dirty="0" smtClean="0"/>
              <a:t>über Socket (KI-Steuerung)</a:t>
            </a:r>
            <a:br>
              <a:rPr lang="de-DE" dirty="0" smtClean="0"/>
            </a:br>
            <a:endParaRPr lang="de-DE" dirty="0" smtClean="0"/>
          </a:p>
          <a:p>
            <a:pPr marL="0" indent="0">
              <a:lnSpc>
                <a:spcPct val="100000"/>
              </a:lnSpc>
              <a:buNone/>
            </a:pPr>
            <a:r>
              <a:rPr lang="de-DE" b="1" dirty="0" smtClean="0"/>
              <a:t>In allen Fällen</a:t>
            </a:r>
          </a:p>
          <a:p>
            <a:pPr>
              <a:lnSpc>
                <a:spcPct val="100000"/>
              </a:lnSpc>
            </a:pPr>
            <a:r>
              <a:rPr lang="de-DE" dirty="0" smtClean="0"/>
              <a:t>Stets gleiches Datenformat*</a:t>
            </a: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9988A-9D3B-4886-92C1-576644E036E0}" type="slidenum">
              <a:rPr lang="de-DE" smtClean="0"/>
              <a:pPr/>
              <a:t>32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8719948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el 6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 fontScale="90000"/>
          </a:bodyPr>
          <a:lstStyle/>
          <a:p>
            <a:pPr marL="742950" indent="-742950">
              <a:buFont typeface="+mj-lt"/>
              <a:buAutoNum type="arabicPeriod" startAt="5"/>
            </a:pPr>
            <a:r>
              <a:rPr lang="de-DE" dirty="0" smtClean="0"/>
              <a:t>Daten </a:t>
            </a:r>
            <a:r>
              <a:rPr lang="de-DE" dirty="0"/>
              <a:t>sammeln, normalisieren, splitten</a:t>
            </a:r>
          </a:p>
        </p:txBody>
      </p:sp>
      <p:sp>
        <p:nvSpPr>
          <p:cNvPr id="8" name="Inhaltsplatzhalt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20000"/>
              </a:lnSpc>
              <a:buNone/>
            </a:pPr>
            <a:r>
              <a:rPr lang="de-DE" b="1" dirty="0" smtClean="0"/>
              <a:t>Normalisierung</a:t>
            </a:r>
          </a:p>
          <a:p>
            <a:pPr>
              <a:lnSpc>
                <a:spcPct val="120000"/>
              </a:lnSpc>
            </a:pPr>
            <a:r>
              <a:rPr lang="de-DE" dirty="0" smtClean="0"/>
              <a:t>Alle Werte sollten im selben Wertebereich liegen</a:t>
            </a:r>
          </a:p>
          <a:p>
            <a:pPr>
              <a:lnSpc>
                <a:spcPct val="120000"/>
              </a:lnSpc>
            </a:pPr>
            <a:r>
              <a:rPr lang="de-DE" dirty="0" smtClean="0"/>
              <a:t>0.0 … 1.0 (Gegner) und </a:t>
            </a:r>
            <a:r>
              <a:rPr lang="de-DE" dirty="0"/>
              <a:t>-0.5..-1.0 (</a:t>
            </a:r>
            <a:r>
              <a:rPr lang="de-DE" dirty="0" smtClean="0"/>
              <a:t>Power-</a:t>
            </a:r>
            <a:r>
              <a:rPr lang="de-DE" dirty="0" err="1" smtClean="0"/>
              <a:t>Ups</a:t>
            </a:r>
            <a:r>
              <a:rPr lang="de-DE" dirty="0" smtClean="0"/>
              <a:t>, Raumschiff)</a:t>
            </a:r>
          </a:p>
          <a:p>
            <a:pPr marL="0" indent="0">
              <a:lnSpc>
                <a:spcPct val="120000"/>
              </a:lnSpc>
              <a:buNone/>
            </a:pPr>
            <a:endParaRPr lang="de-DE" dirty="0" smtClean="0"/>
          </a:p>
          <a:p>
            <a:pPr>
              <a:lnSpc>
                <a:spcPct val="120000"/>
              </a:lnSpc>
            </a:pPr>
            <a:r>
              <a:rPr lang="de-DE" dirty="0" smtClean="0"/>
              <a:t>Bei andersartigen Werten</a:t>
            </a:r>
            <a:r>
              <a:rPr lang="de-DE" dirty="0"/>
              <a:t>: </a:t>
            </a:r>
            <a:r>
              <a:rPr lang="de-DE" dirty="0" smtClean="0"/>
              <a:t>Statistik</a:t>
            </a:r>
          </a:p>
          <a:p>
            <a:pPr lvl="1">
              <a:lnSpc>
                <a:spcPct val="120000"/>
              </a:lnSpc>
            </a:pPr>
            <a:r>
              <a:rPr lang="de-DE" dirty="0" smtClean="0"/>
              <a:t>Mittelwert und Standardabweichung ermitteln</a:t>
            </a:r>
          </a:p>
          <a:p>
            <a:pPr lvl="1">
              <a:lnSpc>
                <a:spcPct val="120000"/>
              </a:lnSpc>
            </a:pPr>
            <a:r>
              <a:rPr lang="de-DE" dirty="0" smtClean="0"/>
              <a:t>Ausreißer entfernen (alles außerhalb Ø ± 3∙Std.-Abw.)</a:t>
            </a:r>
            <a:endParaRPr lang="de-DE" dirty="0"/>
          </a:p>
          <a:p>
            <a:pPr lvl="1">
              <a:lnSpc>
                <a:spcPct val="120000"/>
              </a:lnSpc>
            </a:pPr>
            <a:r>
              <a:rPr lang="de-DE" dirty="0" smtClean="0"/>
              <a:t>Bereinigtes Maximum ermitteln und als Divisor nutzen</a:t>
            </a: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9988A-9D3B-4886-92C1-576644E036E0}" type="slidenum">
              <a:rPr lang="de-DE" smtClean="0"/>
              <a:pPr/>
              <a:t>33</a:t>
            </a:fld>
            <a:endParaRPr lang="de-DE"/>
          </a:p>
        </p:txBody>
      </p:sp>
      <p:pic>
        <p:nvPicPr>
          <p:cNvPr id="2050" name="Picture 2" descr="how to draw rage face, rage face step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0000" y="3974981"/>
            <a:ext cx="1656000" cy="165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8389771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Inhaltsplatzhalt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de-DE" b="1" dirty="0" smtClean="0"/>
              <a:t>Splitten</a:t>
            </a:r>
          </a:p>
          <a:p>
            <a:pPr>
              <a:lnSpc>
                <a:spcPct val="150000"/>
              </a:lnSpc>
            </a:pPr>
            <a:r>
              <a:rPr lang="de-DE" dirty="0" smtClean="0"/>
              <a:t>Meist 70 / 30 als Trainingsdaten und Testdaten</a:t>
            </a:r>
          </a:p>
          <a:p>
            <a:pPr>
              <a:lnSpc>
                <a:spcPct val="150000"/>
              </a:lnSpc>
            </a:pPr>
            <a:r>
              <a:rPr lang="de-DE" dirty="0" smtClean="0"/>
              <a:t>Trainingsdaten zum Trainieren des Netzes</a:t>
            </a:r>
          </a:p>
          <a:p>
            <a:pPr>
              <a:lnSpc>
                <a:spcPct val="150000"/>
              </a:lnSpc>
            </a:pPr>
            <a:r>
              <a:rPr lang="de-DE" dirty="0" smtClean="0"/>
              <a:t>Testdaten zum Evaluieren des Netzes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de-DE" b="1" dirty="0" smtClean="0">
                <a:solidFill>
                  <a:schemeClr val="accent1"/>
                </a:solidFill>
              </a:rPr>
              <a:t>Modelle ohne Evaluierung sind nutzlos!</a:t>
            </a: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9988A-9D3B-4886-92C1-576644E036E0}" type="slidenum">
              <a:rPr lang="de-DE" smtClean="0"/>
              <a:pPr/>
              <a:t>34</a:t>
            </a:fld>
            <a:endParaRPr lang="de-DE"/>
          </a:p>
        </p:txBody>
      </p:sp>
      <p:graphicFrame>
        <p:nvGraphicFramePr>
          <p:cNvPr id="9" name="Diagramm 8"/>
          <p:cNvGraphicFramePr/>
          <p:nvPr>
            <p:extLst>
              <p:ext uri="{D42A27DB-BD31-4B8C-83A1-F6EECF244321}">
                <p14:modId xmlns:p14="http://schemas.microsoft.com/office/powerpoint/2010/main" val="2652862859"/>
              </p:ext>
            </p:extLst>
          </p:nvPr>
        </p:nvGraphicFramePr>
        <p:xfrm>
          <a:off x="7968000" y="2709000"/>
          <a:ext cx="3239341" cy="32043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Titel 6"/>
          <p:cNvSpPr>
            <a:spLocks noGrp="1"/>
          </p:cNvSpPr>
          <p:nvPr>
            <p:ph type="title"/>
          </p:nvPr>
        </p:nvSpPr>
        <p:spPr>
          <a:xfrm>
            <a:off x="838200" y="365125"/>
            <a:ext cx="9649800" cy="975875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 marL="742950" indent="-742950">
              <a:buFont typeface="+mj-lt"/>
              <a:buAutoNum type="arabicPeriod" startAt="5"/>
            </a:pPr>
            <a:r>
              <a:rPr lang="de-DE" dirty="0" smtClean="0"/>
              <a:t>Daten </a:t>
            </a:r>
            <a:r>
              <a:rPr lang="de-DE" dirty="0"/>
              <a:t>sammeln, normalisieren, splitten</a:t>
            </a:r>
          </a:p>
        </p:txBody>
      </p:sp>
    </p:spTree>
    <p:extLst>
      <p:ext uri="{BB962C8B-B14F-4D97-AF65-F5344CB8AC3E}">
        <p14:creationId xmlns:p14="http://schemas.microsoft.com/office/powerpoint/2010/main" val="146874209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pPr marL="742950" indent="-742950">
              <a:buFont typeface="+mj-lt"/>
              <a:buAutoNum type="arabicPeriod" startAt="6"/>
            </a:pPr>
            <a:r>
              <a:rPr lang="de-DE" b="1" dirty="0" smtClean="0"/>
              <a:t>Praxis</a:t>
            </a:r>
            <a:r>
              <a:rPr lang="de-DE" dirty="0" smtClean="0"/>
              <a:t>, Resultate, Probleme</a:t>
            </a:r>
            <a:endParaRPr lang="de-DE" dirty="0"/>
          </a:p>
        </p:txBody>
      </p:sp>
      <p:sp>
        <p:nvSpPr>
          <p:cNvPr id="5" name="Inhaltsplatzhalt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b="1" dirty="0" smtClean="0">
                <a:solidFill>
                  <a:schemeClr val="accent1"/>
                </a:solidFill>
              </a:rPr>
              <a:t>Hardware</a:t>
            </a:r>
          </a:p>
          <a:p>
            <a:r>
              <a:rPr lang="de-DE" dirty="0" err="1" smtClean="0"/>
              <a:t>Raspberry</a:t>
            </a:r>
            <a:r>
              <a:rPr lang="de-DE" dirty="0" smtClean="0"/>
              <a:t> Pi 3B (OS: Stretch)</a:t>
            </a:r>
          </a:p>
          <a:p>
            <a:r>
              <a:rPr lang="de-DE" dirty="0" smtClean="0"/>
              <a:t>Hama USB-Gamepad für PS3</a:t>
            </a:r>
          </a:p>
          <a:p>
            <a:r>
              <a:rPr lang="de-DE" dirty="0" smtClean="0"/>
              <a:t>Sehr großer Fernseher / Sofa </a:t>
            </a:r>
            <a:r>
              <a:rPr lang="de-DE" dirty="0" smtClean="0">
                <a:sym typeface="Wingdings" panose="05000000000000000000" pitchFamily="2" charset="2"/>
              </a:rPr>
              <a:t></a:t>
            </a:r>
            <a:endParaRPr lang="de-DE" dirty="0" smtClean="0"/>
          </a:p>
          <a:p>
            <a:endParaRPr lang="de-DE" dirty="0" smtClean="0"/>
          </a:p>
          <a:p>
            <a:pPr marL="0" indent="0">
              <a:buNone/>
            </a:pPr>
            <a:r>
              <a:rPr lang="de-DE" b="1" dirty="0" smtClean="0">
                <a:solidFill>
                  <a:schemeClr val="accent1"/>
                </a:solidFill>
              </a:rPr>
              <a:t>Software</a:t>
            </a:r>
          </a:p>
          <a:p>
            <a:r>
              <a:rPr lang="de-DE" dirty="0" smtClean="0"/>
              <a:t>Java 1.8 (Open JDK)</a:t>
            </a:r>
          </a:p>
          <a:p>
            <a:r>
              <a:rPr lang="de-DE" dirty="0" smtClean="0"/>
              <a:t>Python 3.x</a:t>
            </a:r>
          </a:p>
          <a:p>
            <a:r>
              <a:rPr lang="de-DE" dirty="0" smtClean="0"/>
              <a:t>R 3.6.1 x64</a:t>
            </a:r>
            <a:br>
              <a:rPr lang="de-DE" dirty="0" smtClean="0"/>
            </a:br>
            <a:r>
              <a:rPr lang="de-DE" dirty="0" smtClean="0"/>
              <a:t>auf separatem Rechner (Training des Modells)</a:t>
            </a:r>
            <a:endParaRPr lang="de-DE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F54A1-085C-4B2A-8AFD-D852DAB07D7E}" type="slidenum">
              <a:rPr lang="de-DE" smtClean="0"/>
              <a:pPr/>
              <a:t>35</a:t>
            </a:fld>
            <a:endParaRPr lang="de-DE" dirty="0"/>
          </a:p>
        </p:txBody>
      </p:sp>
      <p:pic>
        <p:nvPicPr>
          <p:cNvPr id="4098" name="Picture 2" descr="OpenJDK 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9498" y="3430052"/>
            <a:ext cx="2036014" cy="556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Bildergebnis fÃ¼r python 3 logo#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9498" y="4275615"/>
            <a:ext cx="2036014" cy="603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0" descr="Bildergebnis fÃ¼r r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9498" y="5058680"/>
            <a:ext cx="930517" cy="721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s://upload.wikimedia.org/wikipedia/de/thumb/c/cb/Raspberry_Pi_Logo.svg/170px-Raspberry_Pi_Logo.svg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9655" y="1773000"/>
            <a:ext cx="1081674" cy="136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612797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pPr marL="742950" indent="-742950">
              <a:buFont typeface="+mj-lt"/>
              <a:buAutoNum type="arabicPeriod" startAt="6"/>
            </a:pPr>
            <a:r>
              <a:rPr lang="de-DE" dirty="0" smtClean="0"/>
              <a:t>Praxis, </a:t>
            </a:r>
            <a:r>
              <a:rPr lang="de-DE" b="1" dirty="0" smtClean="0"/>
              <a:t>Resultate</a:t>
            </a:r>
            <a:r>
              <a:rPr lang="de-DE" dirty="0" smtClean="0"/>
              <a:t>, Probleme</a:t>
            </a:r>
            <a:endParaRPr lang="de-DE" dirty="0"/>
          </a:p>
        </p:txBody>
      </p:sp>
      <p:sp>
        <p:nvSpPr>
          <p:cNvPr id="5" name="Inhaltsplatzhalt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de-DE" b="1" dirty="0" err="1" smtClean="0">
                <a:solidFill>
                  <a:schemeClr val="accent1"/>
                </a:solidFill>
              </a:rPr>
              <a:t>Deep</a:t>
            </a:r>
            <a:r>
              <a:rPr lang="de-DE" b="1" dirty="0" smtClean="0">
                <a:solidFill>
                  <a:schemeClr val="accent1"/>
                </a:solidFill>
              </a:rPr>
              <a:t> </a:t>
            </a:r>
            <a:r>
              <a:rPr lang="de-DE" b="1" dirty="0" err="1" smtClean="0">
                <a:solidFill>
                  <a:schemeClr val="accent1"/>
                </a:solidFill>
              </a:rPr>
              <a:t>Pong</a:t>
            </a:r>
            <a:endParaRPr lang="de-DE" b="1" dirty="0" smtClean="0">
              <a:solidFill>
                <a:schemeClr val="accent1"/>
              </a:solidFill>
            </a:endParaRPr>
          </a:p>
          <a:p>
            <a:r>
              <a:rPr lang="de-DE" dirty="0" smtClean="0"/>
              <a:t>Mehrere Netzte erstellt und getestet</a:t>
            </a:r>
          </a:p>
          <a:p>
            <a:r>
              <a:rPr lang="de-DE" dirty="0" smtClean="0"/>
              <a:t>Gewinner: »Netz«, Trainingszeit: 3 min. bei </a:t>
            </a:r>
            <a:r>
              <a:rPr lang="de-DE" dirty="0"/>
              <a:t>4 Kernen mit 2,4 </a:t>
            </a:r>
            <a:r>
              <a:rPr lang="de-DE" dirty="0" smtClean="0"/>
              <a:t>GHz</a:t>
            </a:r>
          </a:p>
          <a:p>
            <a:r>
              <a:rPr lang="de-DE" dirty="0" smtClean="0"/>
              <a:t>Genauigkeit: &gt;99% (perfektes Spiel als Maßstab)</a:t>
            </a:r>
            <a:endParaRPr lang="de-DE" dirty="0"/>
          </a:p>
          <a:p>
            <a:pPr marL="0" indent="0">
              <a:buNone/>
            </a:pPr>
            <a:endParaRPr lang="de-DE" b="1" dirty="0" smtClean="0">
              <a:solidFill>
                <a:schemeClr val="accent1"/>
              </a:solidFill>
            </a:endParaRPr>
          </a:p>
          <a:p>
            <a:pPr marL="0" indent="0">
              <a:buNone/>
            </a:pPr>
            <a:r>
              <a:rPr lang="de-DE" b="1" dirty="0" err="1" smtClean="0">
                <a:solidFill>
                  <a:schemeClr val="accent1"/>
                </a:solidFill>
              </a:rPr>
              <a:t>Deep</a:t>
            </a:r>
            <a:r>
              <a:rPr lang="de-DE" b="1" dirty="0" smtClean="0">
                <a:solidFill>
                  <a:schemeClr val="accent1"/>
                </a:solidFill>
              </a:rPr>
              <a:t> Space</a:t>
            </a:r>
          </a:p>
          <a:p>
            <a:r>
              <a:rPr lang="de-DE" dirty="0" smtClean="0"/>
              <a:t>Mehrere Netze erstellt und getestet</a:t>
            </a:r>
          </a:p>
          <a:p>
            <a:r>
              <a:rPr lang="de-DE" dirty="0" smtClean="0"/>
              <a:t>Gewinner: »</a:t>
            </a:r>
            <a:r>
              <a:rPr lang="de-DE" dirty="0" err="1" smtClean="0"/>
              <a:t>Eraser</a:t>
            </a:r>
            <a:r>
              <a:rPr lang="de-DE" dirty="0" smtClean="0"/>
              <a:t>«, Trainingszeit: 1:48 h bei 4 Kernen mit 2,4 GHz</a:t>
            </a:r>
            <a:endParaRPr lang="de-DE" dirty="0"/>
          </a:p>
          <a:p>
            <a:r>
              <a:rPr lang="de-DE" dirty="0" smtClean="0"/>
              <a:t>Genauigkeit: ca. 95% (menschliche Entscheidungen als Maßstab)</a:t>
            </a:r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F54A1-085C-4B2A-8AFD-D852DAB07D7E}" type="slidenum">
              <a:rPr lang="de-DE" smtClean="0"/>
              <a:pPr/>
              <a:t>36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05094269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pPr marL="742950" indent="-742950">
              <a:buFont typeface="+mj-lt"/>
              <a:buAutoNum type="arabicPeriod" startAt="6"/>
            </a:pPr>
            <a:r>
              <a:rPr lang="de-DE" dirty="0"/>
              <a:t>Praxis, Resultate, Probleme</a:t>
            </a:r>
            <a:endParaRPr lang="de-DE" dirty="0"/>
          </a:p>
        </p:txBody>
      </p:sp>
      <p:sp>
        <p:nvSpPr>
          <p:cNvPr id="2" name="Inhaltsplatzhalt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de-DE" sz="3200" dirty="0" smtClean="0">
                <a:hlinkClick r:id="rId2" action="ppaction://hlinkfile"/>
              </a:rPr>
              <a:t>Video: </a:t>
            </a:r>
            <a:r>
              <a:rPr lang="de-DE" sz="3200" dirty="0" err="1" smtClean="0">
                <a:hlinkClick r:id="rId2" action="ppaction://hlinkfile"/>
              </a:rPr>
              <a:t>Deep</a:t>
            </a:r>
            <a:r>
              <a:rPr lang="de-DE" sz="3200" dirty="0" smtClean="0">
                <a:hlinkClick r:id="rId2" action="ppaction://hlinkfile"/>
              </a:rPr>
              <a:t> </a:t>
            </a:r>
            <a:r>
              <a:rPr lang="de-DE" sz="3200" dirty="0" smtClean="0">
                <a:hlinkClick r:id="rId2" action="ppaction://hlinkfile"/>
              </a:rPr>
              <a:t>Space</a:t>
            </a:r>
            <a:endParaRPr lang="de-DE" sz="3200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D9CF54A1-085C-4B2A-8AFD-D852DAB07D7E}" type="slidenum">
              <a:rPr lang="de-DE" smtClean="0"/>
              <a:pPr/>
              <a:t>37</a:t>
            </a:fld>
            <a:endParaRPr lang="de-DE" dirty="0"/>
          </a:p>
        </p:txBody>
      </p:sp>
      <p:grpSp>
        <p:nvGrpSpPr>
          <p:cNvPr id="51" name="Gruppieren 50"/>
          <p:cNvGrpSpPr/>
          <p:nvPr/>
        </p:nvGrpSpPr>
        <p:grpSpPr>
          <a:xfrm rot="2407772">
            <a:off x="10910206" y="467877"/>
            <a:ext cx="1324480" cy="298812"/>
            <a:chOff x="9134698" y="3269969"/>
            <a:chExt cx="1324480" cy="298812"/>
          </a:xfrm>
        </p:grpSpPr>
        <p:cxnSp>
          <p:nvCxnSpPr>
            <p:cNvPr id="39" name="Gerader Verbinder 38"/>
            <p:cNvCxnSpPr>
              <a:stCxn id="9" idx="1"/>
            </p:cNvCxnSpPr>
            <p:nvPr/>
          </p:nvCxnSpPr>
          <p:spPr>
            <a:xfrm flipH="1" flipV="1">
              <a:off x="9134698" y="3269969"/>
              <a:ext cx="270747" cy="181340"/>
            </a:xfrm>
            <a:prstGeom prst="line">
              <a:avLst/>
            </a:prstGeom>
            <a:noFill/>
            <a:ln w="7302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4" name="Gerader Verbinder 43"/>
            <p:cNvCxnSpPr>
              <a:stCxn id="35" idx="1"/>
              <a:endCxn id="9" idx="3"/>
            </p:cNvCxnSpPr>
            <p:nvPr/>
          </p:nvCxnSpPr>
          <p:spPr>
            <a:xfrm flipH="1">
              <a:off x="9693706" y="3451308"/>
              <a:ext cx="238606" cy="1"/>
            </a:xfrm>
            <a:prstGeom prst="line">
              <a:avLst/>
            </a:prstGeom>
            <a:noFill/>
            <a:ln w="7302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9" name="Abgerundetes Rechteck 8"/>
            <p:cNvSpPr/>
            <p:nvPr/>
          </p:nvSpPr>
          <p:spPr>
            <a:xfrm>
              <a:off x="9405445" y="3333836"/>
              <a:ext cx="288261" cy="234945"/>
            </a:xfrm>
            <a:prstGeom prst="roundRect">
              <a:avLst/>
            </a:prstGeom>
            <a:noFill/>
            <a:ln w="3175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35" name="Abgerundetes Rechteck 34"/>
            <p:cNvSpPr/>
            <p:nvPr/>
          </p:nvSpPr>
          <p:spPr>
            <a:xfrm>
              <a:off x="9932312" y="3333835"/>
              <a:ext cx="288260" cy="234945"/>
            </a:xfrm>
            <a:prstGeom prst="roundRect">
              <a:avLst/>
            </a:prstGeom>
            <a:noFill/>
            <a:ln w="3175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cxnSp>
          <p:nvCxnSpPr>
            <p:cNvPr id="36" name="Gerader Verbinder 35"/>
            <p:cNvCxnSpPr>
              <a:endCxn id="35" idx="3"/>
            </p:cNvCxnSpPr>
            <p:nvPr/>
          </p:nvCxnSpPr>
          <p:spPr>
            <a:xfrm flipH="1">
              <a:off x="10220572" y="3333835"/>
              <a:ext cx="238606" cy="117473"/>
            </a:xfrm>
            <a:prstGeom prst="line">
              <a:avLst/>
            </a:prstGeom>
            <a:noFill/>
            <a:ln w="7302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</p:spTree>
    <p:extLst>
      <p:ext uri="{BB962C8B-B14F-4D97-AF65-F5344CB8AC3E}">
        <p14:creationId xmlns:p14="http://schemas.microsoft.com/office/powerpoint/2010/main" val="3116274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pPr marL="742950" indent="-742950">
              <a:buFont typeface="+mj-lt"/>
              <a:buAutoNum type="arabicPeriod" startAt="6"/>
            </a:pPr>
            <a:r>
              <a:rPr lang="de-DE" dirty="0" smtClean="0"/>
              <a:t>Praxis, Resultate, </a:t>
            </a:r>
            <a:r>
              <a:rPr lang="de-DE" b="1" dirty="0" smtClean="0"/>
              <a:t>Probleme</a:t>
            </a:r>
            <a:endParaRPr lang="de-DE" b="1" dirty="0"/>
          </a:p>
        </p:txBody>
      </p:sp>
      <p:sp>
        <p:nvSpPr>
          <p:cNvPr id="5" name="Inhaltsplatzhalt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de-DE" b="1" dirty="0" smtClean="0">
                <a:solidFill>
                  <a:schemeClr val="accent1"/>
                </a:solidFill>
              </a:rPr>
              <a:t>Beide Projekte</a:t>
            </a:r>
          </a:p>
          <a:p>
            <a:pPr>
              <a:lnSpc>
                <a:spcPct val="150000"/>
              </a:lnSpc>
            </a:pPr>
            <a:r>
              <a:rPr lang="de-DE" dirty="0" smtClean="0"/>
              <a:t>Trainingszeit steigt linear zu Datenmenge, Neuronen und Gewichten an</a:t>
            </a:r>
            <a:endParaRPr lang="de-DE" dirty="0"/>
          </a:p>
          <a:p>
            <a:pPr>
              <a:lnSpc>
                <a:spcPct val="150000"/>
              </a:lnSpc>
            </a:pPr>
            <a:r>
              <a:rPr lang="de-DE" dirty="0" smtClean="0"/>
              <a:t>Genauigkeitsmessung scheitert am menschlichen können (ca. 98%)</a:t>
            </a:r>
          </a:p>
          <a:p>
            <a:pPr>
              <a:lnSpc>
                <a:spcPct val="150000"/>
              </a:lnSpc>
            </a:pPr>
            <a:r>
              <a:rPr lang="de-DE" dirty="0" smtClean="0"/>
              <a:t>Tendenz (»Bias«) menschlicher Entscheidungen wird übernommen</a:t>
            </a:r>
          </a:p>
          <a:p>
            <a:pPr>
              <a:lnSpc>
                <a:spcPct val="150000"/>
              </a:lnSpc>
            </a:pPr>
            <a:r>
              <a:rPr lang="de-DE" dirty="0" smtClean="0"/>
              <a:t>Binäre Darstellung der Gleitkommazahlen</a:t>
            </a:r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F54A1-085C-4B2A-8AFD-D852DAB07D7E}" type="slidenum">
              <a:rPr lang="de-DE" smtClean="0"/>
              <a:pPr/>
              <a:t>38</a:t>
            </a:fld>
            <a:endParaRPr lang="de-DE" dirty="0"/>
          </a:p>
        </p:txBody>
      </p:sp>
      <p:pic>
        <p:nvPicPr>
          <p:cNvPr id="6" name="Picture 2" descr="how to draw rage face, rage face step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6000" y="4520962"/>
            <a:ext cx="1656000" cy="165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542976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DE" dirty="0" smtClean="0"/>
              <a:t>Fragen?</a:t>
            </a:r>
            <a:endParaRPr lang="de-DE" dirty="0"/>
          </a:p>
        </p:txBody>
      </p:sp>
      <p:sp>
        <p:nvSpPr>
          <p:cNvPr id="8" name="Untertitel 7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F54A1-085C-4B2A-8AFD-D852DAB07D7E}" type="slidenum">
              <a:rPr lang="de-DE" smtClean="0"/>
              <a:pPr/>
              <a:t>39</a:t>
            </a:fld>
            <a:endParaRPr lang="de-DE" dirty="0"/>
          </a:p>
        </p:txBody>
      </p:sp>
      <p:pic>
        <p:nvPicPr>
          <p:cNvPr id="6" name="Picture 2" descr="how to draw rage face, rage face step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8000" y="4422749"/>
            <a:ext cx="1656000" cy="165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69102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DE" dirty="0" smtClean="0"/>
              <a:t>Vielen Dank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03349784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DE" dirty="0" smtClean="0"/>
              <a:t>Backup</a:t>
            </a:r>
            <a:endParaRPr lang="de-DE" dirty="0"/>
          </a:p>
        </p:txBody>
      </p:sp>
      <p:sp>
        <p:nvSpPr>
          <p:cNvPr id="8" name="Untertitel 7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DE" dirty="0" smtClean="0"/>
              <a:t>Ach, übrigens …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52646938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Literaturempfehlungen</a:t>
            </a:r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9988A-9D3B-4886-92C1-576644E036E0}" type="slidenum">
              <a:rPr lang="de-DE" smtClean="0"/>
              <a:pPr/>
              <a:t>42</a:t>
            </a:fld>
            <a:endParaRPr lang="de-DE"/>
          </a:p>
        </p:txBody>
      </p:sp>
      <p:grpSp>
        <p:nvGrpSpPr>
          <p:cNvPr id="16" name="Gruppieren 15"/>
          <p:cNvGrpSpPr/>
          <p:nvPr/>
        </p:nvGrpSpPr>
        <p:grpSpPr>
          <a:xfrm>
            <a:off x="545476" y="1661725"/>
            <a:ext cx="3174524" cy="4287275"/>
            <a:chOff x="327592" y="1661725"/>
            <a:chExt cx="3174524" cy="4287275"/>
          </a:xfrm>
        </p:grpSpPr>
        <p:sp>
          <p:nvSpPr>
            <p:cNvPr id="21" name="Rechteck 20"/>
            <p:cNvSpPr/>
            <p:nvPr/>
          </p:nvSpPr>
          <p:spPr>
            <a:xfrm>
              <a:off x="327592" y="1661725"/>
              <a:ext cx="3174524" cy="4287275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3">
              <a:schemeClr val="lt1"/>
            </a:lnRef>
            <a:fillRef idx="1">
              <a:schemeClr val="accent5"/>
            </a:fillRef>
            <a:effectRef idx="1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pic>
          <p:nvPicPr>
            <p:cNvPr id="1026" name="Picture 2" descr="Bildergebnis für die kunst des klaren denkens&quot;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4606" y="3429000"/>
              <a:ext cx="1340496" cy="2088000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Textfeld 5"/>
            <p:cNvSpPr txBox="1"/>
            <p:nvPr/>
          </p:nvSpPr>
          <p:spPr>
            <a:xfrm>
              <a:off x="327592" y="1661725"/>
              <a:ext cx="3174524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de-DE" sz="2400" b="1" dirty="0" smtClean="0">
                  <a:solidFill>
                    <a:schemeClr val="accent1"/>
                  </a:solidFill>
                </a:rPr>
                <a:t>Die Kunst des</a:t>
              </a:r>
              <a:br>
                <a:rPr lang="de-DE" sz="2400" b="1" dirty="0" smtClean="0">
                  <a:solidFill>
                    <a:schemeClr val="accent1"/>
                  </a:solidFill>
                </a:rPr>
              </a:br>
              <a:r>
                <a:rPr lang="de-DE" sz="2400" b="1" dirty="0" smtClean="0">
                  <a:solidFill>
                    <a:schemeClr val="accent1"/>
                  </a:solidFill>
                </a:rPr>
                <a:t>klaren Denkens</a:t>
              </a:r>
            </a:p>
            <a:p>
              <a:pPr algn="ctr"/>
              <a:r>
                <a:rPr lang="de-DE" sz="2000" b="1" dirty="0" smtClean="0"/>
                <a:t>Rolf </a:t>
              </a:r>
              <a:r>
                <a:rPr lang="de-DE" sz="2000" b="1" dirty="0" err="1" smtClean="0"/>
                <a:t>Dobelli</a:t>
              </a:r>
              <a:endParaRPr lang="de-DE" sz="2000" b="1" dirty="0" smtClean="0"/>
            </a:p>
            <a:p>
              <a:pPr algn="ctr"/>
              <a:r>
                <a:rPr lang="de-DE" sz="2000" dirty="0" smtClean="0"/>
                <a:t>Hanser / Piper</a:t>
              </a:r>
              <a:endParaRPr lang="de-DE" sz="2000" dirty="0"/>
            </a:p>
          </p:txBody>
        </p:sp>
      </p:grpSp>
      <p:grpSp>
        <p:nvGrpSpPr>
          <p:cNvPr id="15" name="Gruppieren 14"/>
          <p:cNvGrpSpPr/>
          <p:nvPr/>
        </p:nvGrpSpPr>
        <p:grpSpPr>
          <a:xfrm>
            <a:off x="7457476" y="1661725"/>
            <a:ext cx="3174524" cy="4287275"/>
            <a:chOff x="7169476" y="1661725"/>
            <a:chExt cx="3174524" cy="4287275"/>
          </a:xfrm>
        </p:grpSpPr>
        <p:sp>
          <p:nvSpPr>
            <p:cNvPr id="12" name="Rechteck 11"/>
            <p:cNvSpPr/>
            <p:nvPr/>
          </p:nvSpPr>
          <p:spPr>
            <a:xfrm>
              <a:off x="7169476" y="1661725"/>
              <a:ext cx="3174524" cy="4287275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3">
              <a:schemeClr val="lt1"/>
            </a:lnRef>
            <a:fillRef idx="1">
              <a:schemeClr val="accent5"/>
            </a:fillRef>
            <a:effectRef idx="1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pic>
          <p:nvPicPr>
            <p:cNvPr id="1028" name="Picture 4" descr="Bildergebnis für schnelles denken langsames denken&quot;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48213" y="3429000"/>
              <a:ext cx="1377359" cy="2093250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Textfeld 8"/>
            <p:cNvSpPr txBox="1"/>
            <p:nvPr/>
          </p:nvSpPr>
          <p:spPr>
            <a:xfrm>
              <a:off x="7169476" y="1661725"/>
              <a:ext cx="3174524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de-DE" sz="2400" b="1" dirty="0" smtClean="0">
                  <a:solidFill>
                    <a:schemeClr val="accent1"/>
                  </a:solidFill>
                </a:rPr>
                <a:t>Schnelles Denken, langsames Denken</a:t>
              </a:r>
            </a:p>
            <a:p>
              <a:pPr algn="ctr"/>
              <a:r>
                <a:rPr lang="de-DE" sz="2000" b="1" dirty="0" smtClean="0"/>
                <a:t>Daniel </a:t>
              </a:r>
              <a:r>
                <a:rPr lang="de-DE" sz="2000" b="1" dirty="0" err="1" smtClean="0"/>
                <a:t>Kahneman</a:t>
              </a:r>
              <a:endParaRPr lang="de-DE" sz="2000" b="1" dirty="0" smtClean="0"/>
            </a:p>
            <a:p>
              <a:pPr algn="ctr"/>
              <a:r>
                <a:rPr lang="de-DE" sz="2000" dirty="0" smtClean="0"/>
                <a:t>Siedler</a:t>
              </a:r>
              <a:endParaRPr lang="de-DE" sz="2000" dirty="0"/>
            </a:p>
          </p:txBody>
        </p:sp>
      </p:grpSp>
      <p:grpSp>
        <p:nvGrpSpPr>
          <p:cNvPr id="14" name="Gruppieren 13"/>
          <p:cNvGrpSpPr/>
          <p:nvPr/>
        </p:nvGrpSpPr>
        <p:grpSpPr>
          <a:xfrm>
            <a:off x="4001476" y="1678850"/>
            <a:ext cx="3174524" cy="4287275"/>
            <a:chOff x="3673576" y="1678850"/>
            <a:chExt cx="3174524" cy="4287275"/>
          </a:xfrm>
        </p:grpSpPr>
        <p:sp>
          <p:nvSpPr>
            <p:cNvPr id="18" name="Rechteck 17"/>
            <p:cNvSpPr/>
            <p:nvPr/>
          </p:nvSpPr>
          <p:spPr>
            <a:xfrm>
              <a:off x="3673576" y="1678850"/>
              <a:ext cx="3174524" cy="4287275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3">
              <a:schemeClr val="lt1"/>
            </a:lnRef>
            <a:fillRef idx="1">
              <a:schemeClr val="accent5"/>
            </a:fillRef>
            <a:effectRef idx="1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pic>
          <p:nvPicPr>
            <p:cNvPr id="1030" name="Picture 6" descr="Bildergebnis für the master algorithm&quot;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71485" y="3429000"/>
              <a:ext cx="1393395" cy="2088000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Textfeld 12"/>
            <p:cNvSpPr txBox="1"/>
            <p:nvPr/>
          </p:nvSpPr>
          <p:spPr>
            <a:xfrm>
              <a:off x="3673576" y="1678850"/>
              <a:ext cx="3174524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de-DE" sz="2400" b="1" dirty="0" smtClean="0">
                  <a:solidFill>
                    <a:schemeClr val="accent1"/>
                  </a:solidFill>
                </a:rPr>
                <a:t>The Master </a:t>
              </a:r>
              <a:r>
                <a:rPr lang="de-DE" sz="2400" b="1" dirty="0" err="1" smtClean="0">
                  <a:solidFill>
                    <a:schemeClr val="accent1"/>
                  </a:solidFill>
                </a:rPr>
                <a:t>Algorithm</a:t>
              </a:r>
              <a:endParaRPr lang="de-DE" sz="2400" b="1" dirty="0" smtClean="0">
                <a:solidFill>
                  <a:schemeClr val="accent1"/>
                </a:solidFill>
              </a:endParaRPr>
            </a:p>
            <a:p>
              <a:pPr algn="ctr"/>
              <a:r>
                <a:rPr lang="de-DE" sz="2000" b="1" dirty="0" smtClean="0"/>
                <a:t>Pedro Domingos</a:t>
              </a:r>
            </a:p>
            <a:p>
              <a:pPr algn="ctr"/>
              <a:r>
                <a:rPr lang="de-DE" sz="2000" dirty="0" smtClean="0"/>
                <a:t>Verschiedene</a:t>
              </a:r>
              <a:endParaRPr lang="de-DE" sz="2000" dirty="0"/>
            </a:p>
          </p:txBody>
        </p:sp>
      </p:grpSp>
    </p:spTree>
    <p:extLst>
      <p:ext uri="{BB962C8B-B14F-4D97-AF65-F5344CB8AC3E}">
        <p14:creationId xmlns:p14="http://schemas.microsoft.com/office/powerpoint/2010/main" val="240504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el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Backup: Aktivierungsfunktionen</a:t>
            </a:r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9988A-9D3B-4886-92C1-576644E036E0}" type="slidenum">
              <a:rPr lang="de-DE" smtClean="0"/>
              <a:pPr/>
              <a:t>43</a:t>
            </a:fld>
            <a:endParaRPr lang="de-DE"/>
          </a:p>
        </p:txBody>
      </p:sp>
      <p:sp>
        <p:nvSpPr>
          <p:cNvPr id="16" name="Textfeld 15"/>
          <p:cNvSpPr txBox="1"/>
          <p:nvPr/>
        </p:nvSpPr>
        <p:spPr>
          <a:xfrm>
            <a:off x="4298964" y="3541382"/>
            <a:ext cx="9893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b="1" dirty="0" err="1" smtClean="0">
                <a:solidFill>
                  <a:schemeClr val="accent1"/>
                </a:solidFill>
              </a:rPr>
              <a:t>ReLU</a:t>
            </a:r>
            <a:endParaRPr lang="de-DE" sz="2400" b="1" dirty="0">
              <a:solidFill>
                <a:schemeClr val="accent1"/>
              </a:solidFill>
            </a:endParaRPr>
          </a:p>
        </p:txBody>
      </p:sp>
      <p:grpSp>
        <p:nvGrpSpPr>
          <p:cNvPr id="10" name="Gruppieren 9"/>
          <p:cNvGrpSpPr/>
          <p:nvPr/>
        </p:nvGrpSpPr>
        <p:grpSpPr>
          <a:xfrm>
            <a:off x="809580" y="1966446"/>
            <a:ext cx="3126420" cy="3157733"/>
            <a:chOff x="495696" y="1966446"/>
            <a:chExt cx="3126420" cy="3157733"/>
          </a:xfrm>
        </p:grpSpPr>
        <p:sp>
          <p:nvSpPr>
            <p:cNvPr id="2" name="Textfeld 1"/>
            <p:cNvSpPr txBox="1"/>
            <p:nvPr/>
          </p:nvSpPr>
          <p:spPr>
            <a:xfrm>
              <a:off x="1360638" y="1966446"/>
              <a:ext cx="139653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sz="2400" b="1" dirty="0" err="1">
                  <a:solidFill>
                    <a:schemeClr val="accent1"/>
                  </a:solidFill>
                </a:rPr>
                <a:t>Sigmoid</a:t>
              </a:r>
              <a:endParaRPr lang="de-DE" sz="2400" b="1" dirty="0">
                <a:solidFill>
                  <a:schemeClr val="accent1"/>
                </a:solidFill>
              </a:endParaRPr>
            </a:p>
          </p:txBody>
        </p:sp>
        <p:pic>
          <p:nvPicPr>
            <p:cNvPr id="7" name="Grafik 6"/>
            <p:cNvPicPr>
              <a:picLocks noChangeAspect="1"/>
            </p:cNvPicPr>
            <p:nvPr/>
          </p:nvPicPr>
          <p:blipFill rotWithShape="1">
            <a:blip r:embed="rId2"/>
            <a:srcRect l="11094" t="13316" r="6647" b="15540"/>
            <a:stretch/>
          </p:blipFill>
          <p:spPr>
            <a:xfrm>
              <a:off x="495696" y="2420248"/>
              <a:ext cx="3126420" cy="2703931"/>
            </a:xfrm>
            <a:prstGeom prst="rect">
              <a:avLst/>
            </a:prstGeom>
          </p:spPr>
        </p:pic>
      </p:grpSp>
      <p:grpSp>
        <p:nvGrpSpPr>
          <p:cNvPr id="12" name="Gruppieren 11"/>
          <p:cNvGrpSpPr/>
          <p:nvPr/>
        </p:nvGrpSpPr>
        <p:grpSpPr>
          <a:xfrm>
            <a:off x="7403829" y="1966446"/>
            <a:ext cx="3084171" cy="3155092"/>
            <a:chOff x="7538004" y="1966446"/>
            <a:chExt cx="3084171" cy="3155092"/>
          </a:xfrm>
        </p:grpSpPr>
        <p:pic>
          <p:nvPicPr>
            <p:cNvPr id="9" name="Grafik 8"/>
            <p:cNvPicPr>
              <a:picLocks noChangeAspect="1"/>
            </p:cNvPicPr>
            <p:nvPr/>
          </p:nvPicPr>
          <p:blipFill rotWithShape="1">
            <a:blip r:embed="rId3"/>
            <a:srcRect l="12205" t="13316" r="6646" b="15540"/>
            <a:stretch/>
          </p:blipFill>
          <p:spPr>
            <a:xfrm>
              <a:off x="7538004" y="2417607"/>
              <a:ext cx="3084171" cy="2703931"/>
            </a:xfrm>
            <a:prstGeom prst="rect">
              <a:avLst/>
            </a:prstGeom>
          </p:spPr>
        </p:pic>
        <p:sp>
          <p:nvSpPr>
            <p:cNvPr id="20" name="Textfeld 19"/>
            <p:cNvSpPr txBox="1"/>
            <p:nvPr/>
          </p:nvSpPr>
          <p:spPr>
            <a:xfrm>
              <a:off x="8141370" y="1966446"/>
              <a:ext cx="187743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sz="2400" b="1" dirty="0" smtClean="0"/>
                <a:t>Pure Linear</a:t>
              </a:r>
              <a:endParaRPr lang="de-DE" sz="2400" b="1" dirty="0"/>
            </a:p>
          </p:txBody>
        </p:sp>
      </p:grpSp>
      <p:grpSp>
        <p:nvGrpSpPr>
          <p:cNvPr id="11" name="Gruppieren 10"/>
          <p:cNvGrpSpPr/>
          <p:nvPr/>
        </p:nvGrpSpPr>
        <p:grpSpPr>
          <a:xfrm>
            <a:off x="4064125" y="1966446"/>
            <a:ext cx="3175869" cy="3157732"/>
            <a:chOff x="3992125" y="1966446"/>
            <a:chExt cx="3175869" cy="3157732"/>
          </a:xfrm>
        </p:grpSpPr>
        <p:pic>
          <p:nvPicPr>
            <p:cNvPr id="8" name="Grafik 7"/>
            <p:cNvPicPr>
              <a:picLocks noChangeAspect="1"/>
            </p:cNvPicPr>
            <p:nvPr/>
          </p:nvPicPr>
          <p:blipFill rotWithShape="1">
            <a:blip r:embed="rId4"/>
            <a:srcRect l="11192" t="12843" r="6548" b="16012"/>
            <a:stretch/>
          </p:blipFill>
          <p:spPr>
            <a:xfrm>
              <a:off x="4016850" y="2420247"/>
              <a:ext cx="3126420" cy="2703931"/>
            </a:xfrm>
            <a:prstGeom prst="rect">
              <a:avLst/>
            </a:prstGeom>
          </p:spPr>
        </p:pic>
        <p:sp>
          <p:nvSpPr>
            <p:cNvPr id="27" name="Textfeld 26"/>
            <p:cNvSpPr txBox="1"/>
            <p:nvPr/>
          </p:nvSpPr>
          <p:spPr>
            <a:xfrm>
              <a:off x="3992125" y="1966446"/>
              <a:ext cx="317586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sz="2400" b="1" dirty="0" err="1" smtClean="0"/>
                <a:t>Rectified</a:t>
              </a:r>
              <a:r>
                <a:rPr lang="de-DE" sz="2400" b="1" dirty="0" smtClean="0"/>
                <a:t> Linear Unit</a:t>
              </a:r>
              <a:endParaRPr lang="de-DE" sz="24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46603117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Backup: Die Delta-Regel</a:t>
            </a:r>
            <a:endParaRPr lang="de-DE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Inhaltsplatzhalter 7"/>
              <p:cNvSpPr>
                <a:spLocks noGrp="1"/>
              </p:cNvSpPr>
              <p:nvPr>
                <p:ph sz="half" idx="1"/>
              </p:nvPr>
            </p:nvSpPr>
            <p:spPr>
              <a:xfrm>
                <a:off x="838200" y="1825625"/>
                <a:ext cx="6193800" cy="4351338"/>
              </a:xfrm>
            </p:spPr>
            <p:txBody>
              <a:bodyPr vert="horz" lIns="91440" tIns="45720" rIns="91440" bIns="45720" rtlCol="0">
                <a:noAutofit/>
              </a:bodyPr>
              <a:lstStyle/>
              <a:p>
                <a:pPr marL="0" indent="0">
                  <a:buNone/>
                </a:pPr>
                <a:r>
                  <a:rPr lang="de-DE" sz="2400" b="1" dirty="0" smtClean="0"/>
                  <a:t>Delta-Regel</a:t>
                </a:r>
              </a:p>
              <a:p>
                <a:pPr marL="0" indent="0">
                  <a:buNone/>
                </a:pPr>
                <a:endParaRPr lang="de-DE" sz="2400" dirty="0" smtClean="0"/>
              </a:p>
              <a:p>
                <a:pPr marL="514350" indent="-514350">
                  <a:buFont typeface="+mj-lt"/>
                  <a:buAutoNum type="arabicPeriod"/>
                </a:pPr>
                <a:r>
                  <a:rPr lang="de-DE" sz="2400" dirty="0" smtClean="0"/>
                  <a:t>Ist die </a:t>
                </a:r>
                <a:r>
                  <a:rPr lang="de-DE" sz="2400" dirty="0"/>
                  <a:t>Ausgabe eines Neurons 1 </a:t>
                </a:r>
                <a:r>
                  <a:rPr lang="de-DE" sz="2400" dirty="0" smtClean="0"/>
                  <a:t>(0</a:t>
                </a:r>
                <a:r>
                  <a:rPr lang="de-DE" sz="2400" dirty="0"/>
                  <a:t>) und soll </a:t>
                </a:r>
                <a:r>
                  <a:rPr lang="de-DE" sz="2400" dirty="0" smtClean="0"/>
                  <a:t>diesen Wert auch annehmen</a:t>
                </a:r>
                <a:r>
                  <a:rPr lang="de-DE" sz="2400" dirty="0"/>
                  <a:t>, dann werden die Gewichtungen nicht geändert</a:t>
                </a:r>
                <a:r>
                  <a:rPr lang="de-DE" sz="2400" dirty="0" smtClean="0"/>
                  <a:t>.</a:t>
                </a:r>
                <a:endParaRPr lang="de-DE" sz="2400" dirty="0"/>
              </a:p>
              <a:p>
                <a:pPr marL="514350" indent="-514350">
                  <a:buFont typeface="+mj-lt"/>
                  <a:buAutoNum type="arabicPeriod"/>
                </a:pPr>
                <a:r>
                  <a:rPr lang="de-DE" sz="2400" dirty="0"/>
                  <a:t>Ist die Ausgabe 0, soll aber den Wert 1 annehmen, dann werden die Gewichte </a:t>
                </a:r>
                <a:r>
                  <a:rPr lang="de-DE" sz="2400" b="1" dirty="0" smtClean="0"/>
                  <a:t>erhöht</a:t>
                </a:r>
                <a:r>
                  <a:rPr lang="de-DE" sz="2400" dirty="0" smtClean="0"/>
                  <a:t>, um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de-DE" sz="2400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de-DE" sz="2400" b="1" i="1">
                            <a:latin typeface="Cambria Math" panose="02040503050406030204" pitchFamily="18" charset="0"/>
                          </a:rPr>
                          <m:t>𝒂</m:t>
                        </m:r>
                        <m:r>
                          <a:rPr lang="de-DE" sz="2400" b="1">
                            <a:latin typeface="Cambria Math" panose="02040503050406030204" pitchFamily="18" charset="0"/>
                          </a:rPr>
                          <m:t>∙</m:t>
                        </m:r>
                        <m:r>
                          <a:rPr lang="de-DE" sz="2400" b="1" i="1">
                            <a:latin typeface="Cambria Math" panose="02040503050406030204" pitchFamily="18" charset="0"/>
                          </a:rPr>
                          <m:t>𝒙</m:t>
                        </m:r>
                      </m:e>
                      <m:sub>
                        <m:r>
                          <a:rPr lang="de-DE" sz="2400" b="1" i="1">
                            <a:latin typeface="Cambria Math" panose="02040503050406030204" pitchFamily="18" charset="0"/>
                          </a:rPr>
                          <m:t>𝒊</m:t>
                        </m:r>
                      </m:sub>
                    </m:sSub>
                  </m:oMath>
                </a14:m>
                <a:endParaRPr lang="de-DE" sz="2400" b="1" dirty="0"/>
              </a:p>
              <a:p>
                <a:pPr marL="514350" indent="-514350">
                  <a:buFont typeface="+mj-lt"/>
                  <a:buAutoNum type="arabicPeriod"/>
                </a:pPr>
                <a:r>
                  <a:rPr lang="de-DE" sz="2400" dirty="0"/>
                  <a:t>Ist die Ausgabe 1, soll aber den Wert 0 annehmen, dann werden die Gewichte </a:t>
                </a:r>
                <a:r>
                  <a:rPr lang="de-DE" sz="2400" b="1" dirty="0" smtClean="0"/>
                  <a:t>verringert</a:t>
                </a:r>
                <a:r>
                  <a:rPr lang="de-DE" sz="2400" dirty="0" smtClean="0"/>
                  <a:t>, um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de-DE" sz="2400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de-DE" sz="2400" b="1" i="1">
                            <a:latin typeface="Cambria Math" panose="02040503050406030204" pitchFamily="18" charset="0"/>
                          </a:rPr>
                          <m:t>𝒂</m:t>
                        </m:r>
                        <m:r>
                          <a:rPr lang="de-DE" sz="2400" b="1">
                            <a:latin typeface="Cambria Math" panose="02040503050406030204" pitchFamily="18" charset="0"/>
                          </a:rPr>
                          <m:t>∙</m:t>
                        </m:r>
                        <m:r>
                          <a:rPr lang="de-DE" sz="2400" b="1" i="1">
                            <a:latin typeface="Cambria Math" panose="02040503050406030204" pitchFamily="18" charset="0"/>
                          </a:rPr>
                          <m:t>𝒙</m:t>
                        </m:r>
                      </m:e>
                      <m:sub>
                        <m:r>
                          <a:rPr lang="de-DE" sz="2400" b="1" i="1">
                            <a:latin typeface="Cambria Math" panose="02040503050406030204" pitchFamily="18" charset="0"/>
                          </a:rPr>
                          <m:t>𝒊</m:t>
                        </m:r>
                      </m:sub>
                    </m:sSub>
                  </m:oMath>
                </a14:m>
                <a:r>
                  <a:rPr lang="de-DE" sz="2400" dirty="0"/>
                  <a:t/>
                </a:r>
                <a:br>
                  <a:rPr lang="de-DE" sz="2400" dirty="0"/>
                </a:br>
                <a:endParaRPr lang="de-DE" sz="2400" dirty="0"/>
              </a:p>
            </p:txBody>
          </p:sp>
        </mc:Choice>
        <mc:Fallback xmlns="">
          <p:sp>
            <p:nvSpPr>
              <p:cNvPr id="8" name="Inhaltsplatzhalter 7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xfrm>
                <a:off x="838200" y="1825625"/>
                <a:ext cx="6193800" cy="4351338"/>
              </a:xfrm>
              <a:blipFill rotWithShape="0">
                <a:blip r:embed="rId2"/>
                <a:stretch>
                  <a:fillRect l="-1575" t="-1961" r="-492" b="-140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Inhaltsplatzhalter 1"/>
              <p:cNvSpPr>
                <a:spLocks noGrp="1"/>
              </p:cNvSpPr>
              <p:nvPr>
                <p:ph sz="half" idx="2"/>
              </p:nvPr>
            </p:nvSpPr>
            <p:spPr>
              <a:xfrm>
                <a:off x="7248000" y="1825625"/>
                <a:ext cx="4105800" cy="4351338"/>
              </a:xfrm>
            </p:spPr>
            <p:txBody>
              <a:bodyPr>
                <a:normAutofit fontScale="85000" lnSpcReduction="10000"/>
              </a:bodyPr>
              <a:lstStyle/>
              <a:p>
                <a:pPr marL="0" indent="0">
                  <a:lnSpc>
                    <a:spcPct val="110000"/>
                  </a:lnSpc>
                  <a:buNone/>
                </a:pPr>
                <a:r>
                  <a:rPr lang="de-DE" sz="2600" b="1" dirty="0" smtClean="0">
                    <a:solidFill>
                      <a:schemeClr val="tx2"/>
                    </a:solidFill>
                    <a:ea typeface="Cambria Math" panose="02040503050406030204" pitchFamily="18" charset="0"/>
                  </a:rPr>
                  <a:t>1.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de-DE" sz="2600" b="1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de-DE" sz="2600" b="1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𝒘</m:t>
                        </m:r>
                      </m:e>
                      <m:sub>
                        <m:r>
                          <a:rPr lang="de-DE" sz="2600" b="1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𝒊𝒋</m:t>
                        </m:r>
                      </m:sub>
                    </m:sSub>
                    <m:d>
                      <m:dPr>
                        <m:ctrlPr>
                          <a:rPr lang="de-DE" sz="2600" b="1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de-DE" sz="2600" b="1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𝒌</m:t>
                        </m:r>
                        <m:r>
                          <a:rPr lang="de-DE" sz="2600" b="1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r>
                          <a:rPr lang="de-DE" sz="2600" b="1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</m:t>
                        </m:r>
                      </m:e>
                    </m:d>
                    <m:r>
                      <a:rPr lang="de-DE" sz="2600" b="1" i="1">
                        <a:solidFill>
                          <a:schemeClr val="tx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de-DE" sz="2600" b="1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de-DE" sz="2600" b="1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𝒘</m:t>
                        </m:r>
                      </m:e>
                      <m:sub>
                        <m:r>
                          <a:rPr lang="de-DE" sz="2600" b="1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𝒊𝒋</m:t>
                        </m:r>
                      </m:sub>
                    </m:sSub>
                    <m:d>
                      <m:dPr>
                        <m:ctrlPr>
                          <a:rPr lang="de-DE" sz="2600" b="1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de-DE" sz="2600" b="1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𝒌</m:t>
                        </m:r>
                      </m:e>
                    </m:d>
                  </m:oMath>
                </a14:m>
                <a:endParaRPr lang="de-DE" sz="2600" b="1" dirty="0" smtClean="0">
                  <a:solidFill>
                    <a:schemeClr val="tx2"/>
                  </a:solidFill>
                  <a:ea typeface="Cambria Math" panose="02040503050406030204" pitchFamily="18" charset="0"/>
                </a:endParaRPr>
              </a:p>
              <a:p>
                <a:pPr marL="0" indent="0">
                  <a:lnSpc>
                    <a:spcPct val="110000"/>
                  </a:lnSpc>
                  <a:buNone/>
                </a:pPr>
                <a:r>
                  <a:rPr lang="de-DE" sz="2600" b="1" dirty="0" smtClean="0">
                    <a:solidFill>
                      <a:schemeClr val="tx2"/>
                    </a:solidFill>
                    <a:ea typeface="Cambria Math" panose="02040503050406030204" pitchFamily="18" charset="0"/>
                  </a:rPr>
                  <a:t>2</a:t>
                </a:r>
                <a:r>
                  <a:rPr lang="de-DE" sz="2600" b="1" dirty="0">
                    <a:solidFill>
                      <a:schemeClr val="tx2"/>
                    </a:solidFill>
                    <a:ea typeface="Cambria Math" panose="02040503050406030204" pitchFamily="18" charset="0"/>
                  </a:rPr>
                  <a:t>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de-DE" sz="2600" b="1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de-DE" sz="2600" b="1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𝒘</m:t>
                        </m:r>
                      </m:e>
                      <m:sub>
                        <m:r>
                          <a:rPr lang="de-DE" sz="2600" b="1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𝒊𝒋</m:t>
                        </m:r>
                      </m:sub>
                    </m:sSub>
                    <m:d>
                      <m:dPr>
                        <m:ctrlPr>
                          <a:rPr lang="de-DE" sz="2600" b="1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de-DE" sz="2600" b="1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𝒌</m:t>
                        </m:r>
                        <m:r>
                          <a:rPr lang="de-DE" sz="2600" b="1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r>
                          <a:rPr lang="de-DE" sz="2600" b="1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</m:t>
                        </m:r>
                      </m:e>
                    </m:d>
                    <m:r>
                      <a:rPr lang="de-DE" sz="2600" b="1" i="1">
                        <a:solidFill>
                          <a:schemeClr val="tx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de-DE" sz="2600" b="1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de-DE" sz="2600" b="1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𝒘</m:t>
                        </m:r>
                      </m:e>
                      <m:sub>
                        <m:r>
                          <a:rPr lang="de-DE" sz="2600" b="1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𝒊𝒋</m:t>
                        </m:r>
                      </m:sub>
                    </m:sSub>
                    <m:d>
                      <m:dPr>
                        <m:ctrlPr>
                          <a:rPr lang="de-DE" sz="2600" b="1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de-DE" sz="2600" b="1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𝒌</m:t>
                        </m:r>
                      </m:e>
                    </m:d>
                    <m:r>
                      <a:rPr lang="de-DE" sz="2600" b="1" i="1">
                        <a:solidFill>
                          <a:schemeClr val="tx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de-DE" sz="2600" b="1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de-DE" sz="2600" b="1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𝒂</m:t>
                        </m:r>
                        <m:r>
                          <a:rPr lang="de-DE" sz="2600" b="1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r>
                          <a:rPr lang="de-DE" sz="2600" b="1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𝒙</m:t>
                        </m:r>
                      </m:e>
                      <m:sub>
                        <m:r>
                          <a:rPr lang="de-DE" sz="2600" b="1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𝒊</m:t>
                        </m:r>
                      </m:sub>
                    </m:sSub>
                  </m:oMath>
                </a14:m>
                <a:endParaRPr lang="de-DE" sz="2600" b="1" dirty="0" smtClean="0">
                  <a:solidFill>
                    <a:schemeClr val="tx2"/>
                  </a:solidFill>
                  <a:ea typeface="Cambria Math" panose="02040503050406030204" pitchFamily="18" charset="0"/>
                </a:endParaRPr>
              </a:p>
              <a:p>
                <a:pPr marL="0" indent="0">
                  <a:lnSpc>
                    <a:spcPct val="110000"/>
                  </a:lnSpc>
                  <a:buNone/>
                </a:pPr>
                <a:r>
                  <a:rPr lang="de-DE" sz="2600" b="1" dirty="0" smtClean="0">
                    <a:solidFill>
                      <a:schemeClr val="tx2"/>
                    </a:solidFill>
                    <a:ea typeface="Cambria Math" panose="02040503050406030204" pitchFamily="18" charset="0"/>
                  </a:rPr>
                  <a:t>3.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de-DE" sz="2600" b="1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de-DE" sz="2600" b="1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𝒘</m:t>
                        </m:r>
                      </m:e>
                      <m:sub>
                        <m:r>
                          <a:rPr lang="de-DE" sz="2600" b="1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𝒊𝒋</m:t>
                        </m:r>
                      </m:sub>
                    </m:sSub>
                    <m:d>
                      <m:dPr>
                        <m:ctrlPr>
                          <a:rPr lang="de-DE" sz="2600" b="1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de-DE" sz="2600" b="1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𝒌</m:t>
                        </m:r>
                        <m:r>
                          <a:rPr lang="de-DE" sz="2600" b="1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r>
                          <a:rPr lang="de-DE" sz="2600" b="1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</m:t>
                        </m:r>
                      </m:e>
                    </m:d>
                    <m:r>
                      <a:rPr lang="de-DE" sz="2600" b="1" i="1">
                        <a:solidFill>
                          <a:schemeClr val="tx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de-DE" sz="2600" b="1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de-DE" sz="2600" b="1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𝒘</m:t>
                        </m:r>
                      </m:e>
                      <m:sub>
                        <m:r>
                          <a:rPr lang="de-DE" sz="2600" b="1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𝒊𝒋</m:t>
                        </m:r>
                      </m:sub>
                    </m:sSub>
                    <m:d>
                      <m:dPr>
                        <m:ctrlPr>
                          <a:rPr lang="de-DE" sz="2600" b="1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de-DE" sz="2600" b="1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𝒌</m:t>
                        </m:r>
                      </m:e>
                    </m:d>
                    <m:r>
                      <a:rPr lang="de-DE" sz="2600" b="1" i="1">
                        <a:solidFill>
                          <a:schemeClr val="tx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de-DE" sz="2600" b="1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de-DE" sz="2600" b="1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𝒂</m:t>
                        </m:r>
                        <m:r>
                          <a:rPr lang="de-DE" sz="2600" b="1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r>
                          <a:rPr lang="de-DE" sz="2600" b="1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𝒙</m:t>
                        </m:r>
                      </m:e>
                      <m:sub>
                        <m:r>
                          <a:rPr lang="de-DE" sz="2600" b="1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𝒊</m:t>
                        </m:r>
                      </m:sub>
                    </m:sSub>
                  </m:oMath>
                </a14:m>
                <a:endParaRPr lang="de-DE" sz="2600" b="1" dirty="0" smtClean="0">
                  <a:solidFill>
                    <a:schemeClr val="tx2"/>
                  </a:solidFill>
                  <a:ea typeface="Cambria Math" panose="02040503050406030204" pitchFamily="18" charset="0"/>
                </a:endParaRPr>
              </a:p>
              <a:p>
                <a:pPr marL="0" indent="0">
                  <a:lnSpc>
                    <a:spcPct val="140000"/>
                  </a:lnSpc>
                  <a:buNone/>
                </a:pPr>
                <a:r>
                  <a:rPr lang="de-DE" sz="2000" b="0" i="1" dirty="0" smtClean="0">
                    <a:solidFill>
                      <a:schemeClr val="tx2"/>
                    </a:solidFill>
                    <a:latin typeface="Cambria Math" panose="02040503050406030204" pitchFamily="18" charset="0"/>
                  </a:rPr>
                  <a:t/>
                </a:r>
                <a:br>
                  <a:rPr lang="de-DE" sz="2000" b="0" i="1" dirty="0" smtClean="0">
                    <a:solidFill>
                      <a:schemeClr val="tx2"/>
                    </a:solidFill>
                    <a:latin typeface="Cambria Math" panose="02040503050406030204" pitchFamily="18" charset="0"/>
                  </a:rPr>
                </a:b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de-DE" sz="2000" b="0" i="1" smtClean="0">
                          <a:solidFill>
                            <a:schemeClr val="tx2"/>
                          </a:solidFill>
                          <a:latin typeface="Cambria Math" panose="02040503050406030204" pitchFamily="18" charset="0"/>
                        </a:rPr>
                        <m:t>𝑖</m:t>
                      </m:r>
                      <m:r>
                        <a:rPr lang="de-DE" sz="2000" b="0" i="1" smtClean="0">
                          <a:solidFill>
                            <a:schemeClr val="tx2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de-DE" sz="2000" b="0" i="1" smtClean="0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DE" sz="2000" i="1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  <m:t>𝐿𝑎𝑦𝑒𝑟</m:t>
                          </m:r>
                        </m:e>
                        <m:sub>
                          <m:r>
                            <a:rPr lang="de-DE" sz="2000" b="0" i="1" smtClean="0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</m:oMath>
                    <m:oMath xmlns:m="http://schemas.openxmlformats.org/officeDocument/2006/math">
                      <m:r>
                        <a:rPr lang="de-DE" sz="2000" b="0" i="1" smtClean="0">
                          <a:solidFill>
                            <a:schemeClr val="tx2"/>
                          </a:solidFill>
                          <a:latin typeface="Cambria Math" panose="02040503050406030204" pitchFamily="18" charset="0"/>
                        </a:rPr>
                        <m:t>𝑗</m:t>
                      </m:r>
                      <m:r>
                        <a:rPr lang="de-DE" sz="2000" b="0" i="1" smtClean="0">
                          <a:solidFill>
                            <a:schemeClr val="tx2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de-DE" sz="2000" b="0" i="1" smtClean="0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DE" sz="2000" i="1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  <m:t>𝑁𝑒𝑢𝑟𝑜𝑛</m:t>
                          </m:r>
                        </m:e>
                        <m:sub>
                          <m:r>
                            <a:rPr lang="de-DE" sz="2000" b="0" i="1" smtClean="0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  <m:t>𝑗</m:t>
                          </m:r>
                        </m:sub>
                      </m:sSub>
                    </m:oMath>
                    <m:oMath xmlns:m="http://schemas.openxmlformats.org/officeDocument/2006/math">
                      <m:r>
                        <a:rPr lang="de-DE" sz="2000" b="0" i="1" smtClean="0">
                          <a:solidFill>
                            <a:schemeClr val="tx2"/>
                          </a:solidFill>
                          <a:latin typeface="Cambria Math" panose="02040503050406030204" pitchFamily="18" charset="0"/>
                        </a:rPr>
                        <m:t>𝑘</m:t>
                      </m:r>
                      <m:r>
                        <a:rPr lang="de-DE" sz="2000" b="0" i="1" smtClean="0">
                          <a:solidFill>
                            <a:schemeClr val="tx2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de-DE" sz="2000" b="0" i="1" smtClean="0">
                          <a:solidFill>
                            <a:schemeClr val="tx2"/>
                          </a:solidFill>
                          <a:latin typeface="Cambria Math" panose="02040503050406030204" pitchFamily="18" charset="0"/>
                        </a:rPr>
                        <m:t>𝑇𝑟𝑎𝑖𝑛𝑖𝑛𝑔𝑠𝑠𝑐h𝑟𝑖𝑡𝑡</m:t>
                      </m:r>
                    </m:oMath>
                    <m:oMath xmlns:m="http://schemas.openxmlformats.org/officeDocument/2006/math">
                      <m:r>
                        <a:rPr lang="de-DE" sz="2000" b="0" i="1" smtClean="0">
                          <a:solidFill>
                            <a:schemeClr val="tx2"/>
                          </a:solidFill>
                          <a:latin typeface="Cambria Math" panose="02040503050406030204" pitchFamily="18" charset="0"/>
                        </a:rPr>
                        <m:t>𝑤</m:t>
                      </m:r>
                      <m:r>
                        <a:rPr lang="de-DE" sz="2000" b="0" i="1" smtClean="0">
                          <a:solidFill>
                            <a:schemeClr val="tx2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de-DE" sz="2000" b="0" i="1" smtClean="0">
                          <a:solidFill>
                            <a:schemeClr val="tx2"/>
                          </a:solidFill>
                          <a:latin typeface="Cambria Math" panose="02040503050406030204" pitchFamily="18" charset="0"/>
                        </a:rPr>
                        <m:t>𝐺𝑒𝑤𝑖𝑐h𝑡</m:t>
                      </m:r>
                    </m:oMath>
                    <m:oMath xmlns:m="http://schemas.openxmlformats.org/officeDocument/2006/math">
                      <m:r>
                        <a:rPr lang="de-DE" sz="2000" b="0" i="1" smtClean="0">
                          <a:solidFill>
                            <a:schemeClr val="tx2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de-DE" sz="2000" b="0" i="1" smtClean="0">
                          <a:solidFill>
                            <a:schemeClr val="tx2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de-DE" sz="2000" b="0" i="1" smtClean="0">
                          <a:solidFill>
                            <a:schemeClr val="tx2"/>
                          </a:solidFill>
                          <a:latin typeface="Cambria Math" panose="02040503050406030204" pitchFamily="18" charset="0"/>
                        </a:rPr>
                        <m:t>𝐿𝑒𝑟𝑛𝑟𝑎𝑡𝑒</m:t>
                      </m:r>
                    </m:oMath>
                    <m:oMath xmlns:m="http://schemas.openxmlformats.org/officeDocument/2006/math">
                      <m:r>
                        <a:rPr lang="de-DE" sz="2000" b="0" i="1" smtClean="0">
                          <a:solidFill>
                            <a:schemeClr val="tx2"/>
                          </a:solidFill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de-DE" sz="2000" b="0" i="1" smtClean="0">
                          <a:solidFill>
                            <a:schemeClr val="tx2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de-DE" sz="2000" b="0" i="1" smtClean="0">
                          <a:solidFill>
                            <a:schemeClr val="tx2"/>
                          </a:solidFill>
                          <a:latin typeface="Cambria Math" panose="02040503050406030204" pitchFamily="18" charset="0"/>
                        </a:rPr>
                        <m:t>𝑂𝑢𝑡𝑝𝑢𝑡</m:t>
                      </m:r>
                    </m:oMath>
                  </m:oMathPara>
                </a14:m>
                <a:endParaRPr lang="de-DE" sz="2400" dirty="0">
                  <a:solidFill>
                    <a:schemeClr val="tx2"/>
                  </a:solidFill>
                </a:endParaRPr>
              </a:p>
              <a:p>
                <a:pPr marL="0" indent="0">
                  <a:buNone/>
                </a:pPr>
                <a:endParaRPr lang="de-DE" sz="2400" dirty="0"/>
              </a:p>
            </p:txBody>
          </p:sp>
        </mc:Choice>
        <mc:Fallback xmlns="">
          <p:sp>
            <p:nvSpPr>
              <p:cNvPr id="2" name="Inhaltsplatzhalter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xfrm>
                <a:off x="7248000" y="1825625"/>
                <a:ext cx="4105800" cy="4351338"/>
              </a:xfrm>
              <a:blipFill rotWithShape="0">
                <a:blip r:embed="rId3"/>
                <a:stretch>
                  <a:fillRect l="-1929" t="-700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D9CF54A1-085C-4B2A-8AFD-D852DAB07D7E}" type="slidenum">
              <a:rPr lang="de-DE" smtClean="0"/>
              <a:pPr/>
              <a:t>44</a:t>
            </a:fld>
            <a:endParaRPr lang="de-DE" dirty="0"/>
          </a:p>
        </p:txBody>
      </p:sp>
      <p:sp>
        <p:nvSpPr>
          <p:cNvPr id="9" name="Wolkenförmige Legende 8"/>
          <p:cNvSpPr/>
          <p:nvPr/>
        </p:nvSpPr>
        <p:spPr>
          <a:xfrm>
            <a:off x="8723368" y="217303"/>
            <a:ext cx="1639817" cy="1057644"/>
          </a:xfrm>
          <a:prstGeom prst="cloudCallout">
            <a:avLst>
              <a:gd name="adj1" fmla="val 75158"/>
              <a:gd name="adj2" fmla="val -40745"/>
            </a:avLst>
          </a:prstGeom>
          <a:noFill/>
          <a:ln w="317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 smtClean="0">
                <a:solidFill>
                  <a:schemeClr val="tx2"/>
                </a:solidFill>
                <a:latin typeface="Bebas" pitchFamily="2" charset="0"/>
                <a:ea typeface="Cooper Hewitt" pitchFamily="50" charset="0"/>
                <a:cs typeface="Arial" panose="020B0604020202020204" pitchFamily="34" charset="0"/>
              </a:rPr>
              <a:t>?!</a:t>
            </a:r>
            <a:endParaRPr lang="de-DE" sz="2800" dirty="0">
              <a:solidFill>
                <a:schemeClr val="tx2"/>
              </a:solidFill>
              <a:latin typeface="Bebas" pitchFamily="2" charset="0"/>
              <a:ea typeface="Cooper Hewitt" pitchFamily="50" charset="0"/>
              <a:cs typeface="Arial" panose="020B0604020202020204" pitchFamily="34" charset="0"/>
            </a:endParaRPr>
          </a:p>
        </p:txBody>
      </p:sp>
      <p:grpSp>
        <p:nvGrpSpPr>
          <p:cNvPr id="10" name="Gruppieren 9"/>
          <p:cNvGrpSpPr/>
          <p:nvPr/>
        </p:nvGrpSpPr>
        <p:grpSpPr>
          <a:xfrm rot="2407772">
            <a:off x="10910206" y="467877"/>
            <a:ext cx="1324480" cy="298812"/>
            <a:chOff x="9134698" y="3269969"/>
            <a:chExt cx="1324480" cy="298812"/>
          </a:xfrm>
        </p:grpSpPr>
        <p:cxnSp>
          <p:nvCxnSpPr>
            <p:cNvPr id="11" name="Gerader Verbinder 10"/>
            <p:cNvCxnSpPr>
              <a:stCxn id="13" idx="1"/>
            </p:cNvCxnSpPr>
            <p:nvPr/>
          </p:nvCxnSpPr>
          <p:spPr>
            <a:xfrm flipH="1" flipV="1">
              <a:off x="9134698" y="3269969"/>
              <a:ext cx="270747" cy="181340"/>
            </a:xfrm>
            <a:prstGeom prst="line">
              <a:avLst/>
            </a:prstGeom>
            <a:noFill/>
            <a:ln w="7302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2" name="Gerader Verbinder 11"/>
            <p:cNvCxnSpPr>
              <a:stCxn id="14" idx="1"/>
              <a:endCxn id="13" idx="3"/>
            </p:cNvCxnSpPr>
            <p:nvPr/>
          </p:nvCxnSpPr>
          <p:spPr>
            <a:xfrm flipH="1">
              <a:off x="9693706" y="3451308"/>
              <a:ext cx="238606" cy="1"/>
            </a:xfrm>
            <a:prstGeom prst="line">
              <a:avLst/>
            </a:prstGeom>
            <a:noFill/>
            <a:ln w="7302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13" name="Abgerundetes Rechteck 12"/>
            <p:cNvSpPr/>
            <p:nvPr/>
          </p:nvSpPr>
          <p:spPr>
            <a:xfrm>
              <a:off x="9405445" y="3333836"/>
              <a:ext cx="288261" cy="234945"/>
            </a:xfrm>
            <a:prstGeom prst="roundRect">
              <a:avLst/>
            </a:prstGeom>
            <a:noFill/>
            <a:ln w="3175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14" name="Abgerundetes Rechteck 13"/>
            <p:cNvSpPr/>
            <p:nvPr/>
          </p:nvSpPr>
          <p:spPr>
            <a:xfrm>
              <a:off x="9932312" y="3333835"/>
              <a:ext cx="288260" cy="234945"/>
            </a:xfrm>
            <a:prstGeom prst="roundRect">
              <a:avLst/>
            </a:prstGeom>
            <a:noFill/>
            <a:ln w="3175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cxnSp>
          <p:nvCxnSpPr>
            <p:cNvPr id="15" name="Gerader Verbinder 14"/>
            <p:cNvCxnSpPr>
              <a:endCxn id="14" idx="3"/>
            </p:cNvCxnSpPr>
            <p:nvPr/>
          </p:nvCxnSpPr>
          <p:spPr>
            <a:xfrm flipH="1">
              <a:off x="10220572" y="3333835"/>
              <a:ext cx="238606" cy="117473"/>
            </a:xfrm>
            <a:prstGeom prst="line">
              <a:avLst/>
            </a:prstGeom>
            <a:noFill/>
            <a:ln w="7302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</p:spTree>
    <p:extLst>
      <p:ext uri="{BB962C8B-B14F-4D97-AF65-F5344CB8AC3E}">
        <p14:creationId xmlns:p14="http://schemas.microsoft.com/office/powerpoint/2010/main" val="423153499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b="1" dirty="0" err="1" smtClean="0">
                <a:solidFill>
                  <a:schemeClr val="tx2"/>
                </a:solidFill>
              </a:rPr>
              <a:t>Xi</a:t>
            </a:r>
            <a:r>
              <a:rPr lang="de-DE" b="1" dirty="0" smtClean="0">
                <a:solidFill>
                  <a:schemeClr val="tx2"/>
                </a:solidFill>
              </a:rPr>
              <a:t> </a:t>
            </a:r>
            <a:r>
              <a:rPr lang="de-DE" b="1" dirty="0" err="1" smtClean="0">
                <a:solidFill>
                  <a:schemeClr val="tx2"/>
                </a:solidFill>
              </a:rPr>
              <a:t>Jinpings</a:t>
            </a:r>
            <a:r>
              <a:rPr lang="de-DE" b="1" dirty="0" smtClean="0">
                <a:solidFill>
                  <a:schemeClr val="tx2"/>
                </a:solidFill>
              </a:rPr>
              <a:t/>
            </a:r>
            <a:br>
              <a:rPr lang="de-DE" b="1" dirty="0" smtClean="0">
                <a:solidFill>
                  <a:schemeClr val="tx2"/>
                </a:solidFill>
              </a:rPr>
            </a:br>
            <a:r>
              <a:rPr lang="de-DE" b="1" dirty="0" smtClean="0">
                <a:solidFill>
                  <a:schemeClr val="tx2"/>
                </a:solidFill>
              </a:rPr>
              <a:t>Neujahrsansprache 2018</a:t>
            </a:r>
            <a:endParaRPr lang="de-DE" b="1" dirty="0">
              <a:solidFill>
                <a:schemeClr val="tx2"/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Textplatzhalter 6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de-DE" sz="2800" dirty="0" smtClean="0"/>
              <a:t>Im Bücherregal standen zwei moderne AI-Bücher: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DE" sz="2800" dirty="0" smtClean="0">
                <a:solidFill>
                  <a:schemeClr val="accent1"/>
                </a:solidFill>
              </a:rPr>
              <a:t>The Master </a:t>
            </a:r>
            <a:r>
              <a:rPr lang="de-DE" sz="2800" dirty="0" err="1" smtClean="0">
                <a:solidFill>
                  <a:schemeClr val="accent1"/>
                </a:solidFill>
              </a:rPr>
              <a:t>Algorithm</a:t>
            </a:r>
            <a:r>
              <a:rPr lang="de-DE" sz="2800" dirty="0" smtClean="0">
                <a:solidFill>
                  <a:schemeClr val="accent1"/>
                </a:solidFill>
              </a:rPr>
              <a:t> </a:t>
            </a:r>
            <a:r>
              <a:rPr lang="de-DE" sz="2800" dirty="0" smtClean="0"/>
              <a:t>(Pedro Domingo)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accent1"/>
                </a:solidFill>
              </a:rPr>
              <a:t>Augmented: Life in the </a:t>
            </a:r>
            <a:r>
              <a:rPr lang="en-US" sz="2800" dirty="0"/>
              <a:t>Smart </a:t>
            </a:r>
            <a:r>
              <a:rPr lang="en-US" sz="2800" dirty="0" smtClean="0"/>
              <a:t>Lane</a:t>
            </a:r>
            <a:br>
              <a:rPr lang="en-US" sz="2800" dirty="0" smtClean="0"/>
            </a:br>
            <a:r>
              <a:rPr lang="en-US" sz="2800" dirty="0" smtClean="0"/>
              <a:t>(Brett King)</a:t>
            </a:r>
            <a:endParaRPr lang="de-DE" sz="280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9988A-9D3B-4886-92C1-576644E036E0}" type="slidenum">
              <a:rPr lang="de-DE" smtClean="0"/>
              <a:pPr/>
              <a:t>45</a:t>
            </a:fld>
            <a:endParaRPr lang="de-DE"/>
          </a:p>
        </p:txBody>
      </p:sp>
      <p:pic>
        <p:nvPicPr>
          <p:cNvPr id="1026" name="Picture 2" descr="http://img2.chinadaily.com.cn/images/201801/15/5a5bff8ba3102c3949cffbd4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0186" y="3808669"/>
            <a:ext cx="3371706" cy="230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Xi Jingpi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3188" y="956176"/>
            <a:ext cx="5232812" cy="266473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431311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Warmes Blau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Benutzerdefiniert 2">
      <a:majorFont>
        <a:latin typeface="Francois One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1248</Words>
  <Application>Microsoft Office PowerPoint</Application>
  <PresentationFormat>Breitbild</PresentationFormat>
  <Paragraphs>413</Paragraphs>
  <Slides>45</Slides>
  <Notes>1</Notes>
  <HiddenSlides>2</HiddenSlides>
  <MMClips>0</MMClips>
  <ScaleCrop>false</ScaleCrop>
  <HeadingPairs>
    <vt:vector size="6" baseType="variant">
      <vt:variant>
        <vt:lpstr>Verwendete Schriftarten</vt:lpstr>
      </vt:variant>
      <vt:variant>
        <vt:i4>7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45</vt:i4>
      </vt:variant>
    </vt:vector>
  </HeadingPairs>
  <TitlesOfParts>
    <vt:vector size="53" baseType="lpstr">
      <vt:lpstr>Arial</vt:lpstr>
      <vt:lpstr>Bebas</vt:lpstr>
      <vt:lpstr>Calibri</vt:lpstr>
      <vt:lpstr>Cambria Math</vt:lpstr>
      <vt:lpstr>Cooper Hewitt</vt:lpstr>
      <vt:lpstr>Francois One</vt:lpstr>
      <vt:lpstr>Wingdings</vt:lpstr>
      <vt:lpstr>Office Theme</vt:lpstr>
      <vt:lpstr>Machine Learning </vt:lpstr>
      <vt:lpstr>Agenda</vt:lpstr>
      <vt:lpstr>1. Historie</vt:lpstr>
      <vt:lpstr>1. Historie zur Person</vt:lpstr>
      <vt:lpstr>1. Historie – Es war einmal ein Garagentor</vt:lpstr>
      <vt:lpstr>1. Historie – Es war einmal ein Garagentor</vt:lpstr>
      <vt:lpstr>2. Problemstellung</vt:lpstr>
      <vt:lpstr>Computer spielen Computerspiele</vt:lpstr>
      <vt:lpstr>Computer spielen Computerspiele</vt:lpstr>
      <vt:lpstr>3. Was ist Machine Learning?</vt:lpstr>
      <vt:lpstr>Was ist Machine Learning?</vt:lpstr>
      <vt:lpstr>Was ist Machine Learning?</vt:lpstr>
      <vt:lpstr>Was ist Machine Learning?</vt:lpstr>
      <vt:lpstr>Was ist ein Neuronales Netz?</vt:lpstr>
      <vt:lpstr>Was ist ein Neuronales Netz?</vt:lpstr>
      <vt:lpstr>Was ist ein Neuronales Netz?</vt:lpstr>
      <vt:lpstr>Was ist ein Neuronales Netz?</vt:lpstr>
      <vt:lpstr>Was ist ein Neuronales Netz?</vt:lpstr>
      <vt:lpstr>4. Wie KI spielen lernt</vt:lpstr>
      <vt:lpstr>Wie KI spielen Lernt</vt:lpstr>
      <vt:lpstr>Wie KI spielen Lernt: Serialisierung</vt:lpstr>
      <vt:lpstr>Wie KI spielen Lernt: Serialisierung</vt:lpstr>
      <vt:lpstr>Wie KI spielen Lernt: »offline«</vt:lpstr>
      <vt:lpstr>Wie KI spielt: »online«</vt:lpstr>
      <vt:lpstr>Wie KI nicht spielt: ohne Threads</vt:lpstr>
      <vt:lpstr>Wie KI Spielen Lernt: Serialisierung</vt:lpstr>
      <vt:lpstr>Wie KI spielen lernt: Grid</vt:lpstr>
      <vt:lpstr>Wie KI spielen lernt: Grid</vt:lpstr>
      <vt:lpstr>Wie KI spielen lernt</vt:lpstr>
      <vt:lpstr>Wie KI spielen lernt</vt:lpstr>
      <vt:lpstr>5. Daten</vt:lpstr>
      <vt:lpstr>Daten sammeln, normalisieren, splitten</vt:lpstr>
      <vt:lpstr>Daten sammeln, normalisieren, splitten</vt:lpstr>
      <vt:lpstr>Daten sammeln, normalisieren, splitten</vt:lpstr>
      <vt:lpstr>Praxis, Resultate, Probleme</vt:lpstr>
      <vt:lpstr>Praxis, Resultate, Probleme</vt:lpstr>
      <vt:lpstr>Praxis, Resultate, Probleme</vt:lpstr>
      <vt:lpstr>Praxis, Resultate, Probleme</vt:lpstr>
      <vt:lpstr>Fragen?</vt:lpstr>
      <vt:lpstr>Vielen Dank</vt:lpstr>
      <vt:lpstr>Backup</vt:lpstr>
      <vt:lpstr>Literaturempfehlungen</vt:lpstr>
      <vt:lpstr>Backup: Aktivierungsfunktionen</vt:lpstr>
      <vt:lpstr>Backup: Die Delta-Regel</vt:lpstr>
      <vt:lpstr>Xi Jinpings Neujahrsansprache 2018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Machine Learning</dc:title>
  <dc:creator>Sebastian</dc:creator>
  <cp:lastModifiedBy>Sebastian</cp:lastModifiedBy>
  <cp:revision>221</cp:revision>
  <dcterms:created xsi:type="dcterms:W3CDTF">2018-09-22T21:46:18Z</dcterms:created>
  <dcterms:modified xsi:type="dcterms:W3CDTF">2019-11-15T23:06:54Z</dcterms:modified>
</cp:coreProperties>
</file>