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8" r:id="rId1"/>
  </p:sldMasterIdLst>
  <p:notesMasterIdLst>
    <p:notesMasterId r:id="rId33"/>
  </p:notesMasterIdLst>
  <p:handoutMasterIdLst>
    <p:handoutMasterId r:id="rId34"/>
  </p:handoutMasterIdLst>
  <p:sldIdLst>
    <p:sldId id="256" r:id="rId2"/>
    <p:sldId id="257" r:id="rId3"/>
    <p:sldId id="288" r:id="rId4"/>
    <p:sldId id="258" r:id="rId5"/>
    <p:sldId id="262" r:id="rId6"/>
    <p:sldId id="263" r:id="rId7"/>
    <p:sldId id="276" r:id="rId8"/>
    <p:sldId id="282" r:id="rId9"/>
    <p:sldId id="281" r:id="rId10"/>
    <p:sldId id="277" r:id="rId11"/>
    <p:sldId id="264" r:id="rId12"/>
    <p:sldId id="284" r:id="rId13"/>
    <p:sldId id="302" r:id="rId14"/>
    <p:sldId id="289" r:id="rId15"/>
    <p:sldId id="299" r:id="rId16"/>
    <p:sldId id="304" r:id="rId17"/>
    <p:sldId id="285" r:id="rId18"/>
    <p:sldId id="295" r:id="rId19"/>
    <p:sldId id="301" r:id="rId20"/>
    <p:sldId id="290" r:id="rId21"/>
    <p:sldId id="291" r:id="rId22"/>
    <p:sldId id="287" r:id="rId23"/>
    <p:sldId id="294" r:id="rId24"/>
    <p:sldId id="303" r:id="rId25"/>
    <p:sldId id="300" r:id="rId26"/>
    <p:sldId id="306" r:id="rId27"/>
    <p:sldId id="305" r:id="rId28"/>
    <p:sldId id="297" r:id="rId29"/>
    <p:sldId id="259" r:id="rId30"/>
    <p:sldId id="261" r:id="rId31"/>
    <p:sldId id="260" r:id="rId3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9628"/>
    <a:srgbClr val="DC365A"/>
    <a:srgbClr val="1DB6D8"/>
    <a:srgbClr val="B0BDCC"/>
    <a:srgbClr val="316C95"/>
    <a:srgbClr val="DC335A"/>
    <a:srgbClr val="CC0066"/>
    <a:srgbClr val="B40000"/>
    <a:srgbClr val="1893B0"/>
    <a:srgbClr val="303C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15" autoAdjust="0"/>
    <p:restoredTop sz="97478" autoAdjust="0"/>
  </p:normalViewPr>
  <p:slideViewPr>
    <p:cSldViewPr>
      <p:cViewPr varScale="1">
        <p:scale>
          <a:sx n="158" d="100"/>
          <a:sy n="158" d="100"/>
        </p:scale>
        <p:origin x="270" y="14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25" d="100"/>
          <a:sy n="125" d="100"/>
        </p:scale>
        <p:origin x="4932" y="96"/>
      </p:cViewPr>
      <p:guideLst/>
    </p:cSldViewPr>
  </p:notesViewPr>
  <p:gridSpacing cx="180000" cy="180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232A26-A5FA-4E85-A56A-CD0F5A779CA6}" type="datetimeFigureOut">
              <a:rPr lang="de-DE" smtClean="0"/>
              <a:t>23.01.2021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D725DA-BED7-4D49-A829-8ECE173289E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60073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FDCA7-FC3A-4554-BF79-3AA730278D0B}" type="datetimeFigureOut">
              <a:rPr lang="de-DE" smtClean="0"/>
              <a:t>23.01.2021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D5F65A-CFB0-40B6-B7B7-32BA15D0238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48190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>
                <a:solidFill>
                  <a:srgbClr val="DC335A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789000"/>
            <a:ext cx="10351752" cy="1236640"/>
          </a:xfrm>
          <a:solidFill>
            <a:srgbClr val="303C4A"/>
          </a:solidFill>
          <a:ln>
            <a:noFill/>
          </a:ln>
          <a:effectLst>
            <a:outerShdw blurRad="177800" dist="50800" dir="5400000" sx="101000" sy="101000" algn="ctr" rotWithShape="0">
              <a:srgbClr val="1DB6D8">
                <a:alpha val="85000"/>
              </a:srgb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>
            <a:lvl1pPr marL="0" indent="0" algn="ctr">
              <a:buNone/>
              <a:defRPr lang="de-DE" sz="3200" b="0" smtClean="0">
                <a:solidFill>
                  <a:srgbClr val="1DB6D8"/>
                </a:solidFill>
                <a:ea typeface="+mn-ea"/>
                <a:cs typeface="+mn-cs"/>
              </a:defRPr>
            </a:lvl1pPr>
          </a:lstStyle>
          <a:p>
            <a:pPr lvl="0" algn="ctr">
              <a:lnSpc>
                <a:spcPct val="90000"/>
              </a:lnSpc>
              <a:spcBef>
                <a:spcPct val="0"/>
              </a:spcBef>
            </a:pPr>
            <a:r>
              <a:rPr lang="de-DE" smtClean="0"/>
              <a:t>Textmasterformat bearbeiten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129000"/>
            <a:ext cx="10416000" cy="365125"/>
          </a:xfrm>
          <a:solidFill>
            <a:srgbClr val="DC335A"/>
          </a:solidFill>
        </p:spPr>
        <p:txBody>
          <a:bodyPr lIns="360000"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96000" y="6129000"/>
            <a:ext cx="1596000" cy="365125"/>
          </a:xfrm>
          <a:solidFill>
            <a:srgbClr val="DC335A"/>
          </a:solidFill>
        </p:spPr>
        <p:txBody>
          <a:bodyPr/>
          <a:lstStyle>
            <a:lvl1pPr algn="l">
              <a:defRPr/>
            </a:lvl1pPr>
          </a:lstStyle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809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>
                <a:solidFill>
                  <a:srgbClr val="DC335A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913774" y="3789000"/>
            <a:ext cx="10351752" cy="1236640"/>
          </a:xfrm>
          <a:solidFill>
            <a:srgbClr val="303C4A"/>
          </a:solidFill>
          <a:ln>
            <a:noFill/>
          </a:ln>
          <a:effectLst>
            <a:outerShdw blurRad="177800" dist="50800" dir="5400000" sx="101000" sy="101000" algn="ctr" rotWithShape="0">
              <a:srgbClr val="1DB6D8">
                <a:alpha val="85000"/>
              </a:srgb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>
            <a:lvl1pPr marL="0" indent="0" algn="ctr">
              <a:buNone/>
              <a:defRPr lang="de-DE" sz="3200" b="0" smtClean="0">
                <a:solidFill>
                  <a:srgbClr val="1DB6D8"/>
                </a:solidFill>
                <a:ea typeface="+mn-ea"/>
                <a:cs typeface="+mn-cs"/>
              </a:defRPr>
            </a:lvl1pPr>
          </a:lstStyle>
          <a:p>
            <a:pPr lvl="0" algn="ctr">
              <a:lnSpc>
                <a:spcPct val="90000"/>
              </a:lnSpc>
              <a:spcBef>
                <a:spcPct val="0"/>
              </a:spcBef>
            </a:pPr>
            <a:r>
              <a:rPr lang="de-DE" smtClean="0"/>
              <a:t>Textmasterformat bearbeiten</a:t>
            </a:r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129000"/>
            <a:ext cx="10416000" cy="365125"/>
          </a:xfrm>
          <a:solidFill>
            <a:srgbClr val="DC335A"/>
          </a:solidFill>
        </p:spPr>
        <p:txBody>
          <a:bodyPr lIns="360000"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96000" y="6129000"/>
            <a:ext cx="1596000" cy="365125"/>
          </a:xfrm>
          <a:solidFill>
            <a:srgbClr val="DC335A"/>
          </a:solidFill>
        </p:spPr>
        <p:txBody>
          <a:bodyPr/>
          <a:lstStyle>
            <a:lvl1pPr algn="l">
              <a:defRPr/>
            </a:lvl1pPr>
          </a:lstStyle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01168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629000"/>
            <a:ext cx="10363826" cy="4162199"/>
          </a:xfrm>
        </p:spPr>
        <p:txBody>
          <a:bodyPr/>
          <a:lstStyle>
            <a:lvl1pPr>
              <a:buClr>
                <a:srgbClr val="FA9628"/>
              </a:buClr>
              <a:defRPr/>
            </a:lvl1pPr>
            <a:lvl2pPr>
              <a:buClr>
                <a:srgbClr val="FA9628"/>
              </a:buClr>
              <a:defRPr/>
            </a:lvl2pPr>
            <a:lvl3pPr>
              <a:buClr>
                <a:srgbClr val="FA9628"/>
              </a:buClr>
              <a:defRPr/>
            </a:lvl3pPr>
            <a:lvl4pPr>
              <a:buClr>
                <a:srgbClr val="FA9628"/>
              </a:buClr>
              <a:defRPr/>
            </a:lvl4pPr>
            <a:lvl5pPr>
              <a:buClr>
                <a:srgbClr val="FA9628"/>
              </a:buClr>
              <a:defRPr/>
            </a:lvl5pPr>
          </a:lstStyle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31935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6000" y="618517"/>
            <a:ext cx="6660000" cy="830483"/>
          </a:xfrm>
          <a:effectLst>
            <a:outerShdw blurRad="177800" dist="50800" dir="5400000" sx="101000" sy="101000" algn="ctr" rotWithShape="0">
              <a:srgbClr val="DC335A">
                <a:alpha val="85000"/>
              </a:srgbClr>
            </a:outerShdw>
            <a:softEdge rad="0"/>
          </a:effectLst>
        </p:spPr>
        <p:txBody>
          <a:bodyPr/>
          <a:lstStyle>
            <a:lvl1pPr>
              <a:defRPr>
                <a:solidFill>
                  <a:srgbClr val="DC335A"/>
                </a:solidFill>
                <a:effectLst/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2766000" y="1688916"/>
            <a:ext cx="6660000" cy="4162199"/>
          </a:xfrm>
        </p:spPr>
        <p:txBody>
          <a:bodyPr/>
          <a:lstStyle>
            <a:lvl1pPr>
              <a:buClr>
                <a:srgbClr val="DC335A"/>
              </a:buClr>
              <a:defRPr>
                <a:solidFill>
                  <a:schemeClr val="bg1"/>
                </a:solidFill>
                <a:latin typeface="Francois One" panose="02000503040000020004" pitchFamily="2" charset="0"/>
                <a:ea typeface="Francois One" panose="02000503040000020004" pitchFamily="2" charset="0"/>
              </a:defRPr>
            </a:lvl1pPr>
            <a:lvl2pPr>
              <a:buClr>
                <a:srgbClr val="DC335A"/>
              </a:buClr>
              <a:defRPr>
                <a:solidFill>
                  <a:schemeClr val="bg1"/>
                </a:solidFill>
                <a:latin typeface="Francois One" panose="02000503040000020004" pitchFamily="2" charset="0"/>
                <a:ea typeface="Francois One" panose="02000503040000020004" pitchFamily="2" charset="0"/>
              </a:defRPr>
            </a:lvl2pPr>
            <a:lvl3pPr>
              <a:buClr>
                <a:srgbClr val="DC335A"/>
              </a:buClr>
              <a:defRPr>
                <a:solidFill>
                  <a:schemeClr val="bg1"/>
                </a:solidFill>
                <a:latin typeface="Francois One" panose="02000503040000020004" pitchFamily="2" charset="0"/>
                <a:ea typeface="Francois One" panose="02000503040000020004" pitchFamily="2" charset="0"/>
              </a:defRPr>
            </a:lvl3pPr>
            <a:lvl4pPr>
              <a:buClr>
                <a:srgbClr val="DC335A"/>
              </a:buClr>
              <a:defRPr>
                <a:solidFill>
                  <a:schemeClr val="bg1"/>
                </a:solidFill>
                <a:latin typeface="Francois One" panose="02000503040000020004" pitchFamily="2" charset="0"/>
                <a:ea typeface="Francois One" panose="02000503040000020004" pitchFamily="2" charset="0"/>
              </a:defRPr>
            </a:lvl4pPr>
            <a:lvl5pPr>
              <a:buClr>
                <a:srgbClr val="DC335A"/>
              </a:buClr>
              <a:defRPr>
                <a:solidFill>
                  <a:schemeClr val="bg1"/>
                </a:solidFill>
                <a:latin typeface="Francois One" panose="02000503040000020004" pitchFamily="2" charset="0"/>
                <a:ea typeface="Francois One" panose="02000503040000020004" pitchFamily="2" charset="0"/>
              </a:defRPr>
            </a:lvl5pPr>
          </a:lstStyle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29028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>
                <a:solidFill>
                  <a:srgbClr val="DC335A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789000"/>
            <a:ext cx="10351752" cy="1236640"/>
          </a:xfrm>
          <a:solidFill>
            <a:srgbClr val="303C4A"/>
          </a:solidFill>
          <a:ln>
            <a:noFill/>
          </a:ln>
          <a:effectLst>
            <a:outerShdw blurRad="177800" dist="50800" dir="5400000" sx="101000" sy="101000" algn="ctr" rotWithShape="0">
              <a:srgbClr val="1DB6D8">
                <a:alpha val="85000"/>
              </a:srgb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>
            <a:lvl1pPr marL="0" indent="0" algn="ctr">
              <a:buNone/>
              <a:defRPr lang="de-DE" sz="3200" b="0" smtClean="0">
                <a:solidFill>
                  <a:srgbClr val="1DB6D8"/>
                </a:solidFill>
                <a:ea typeface="+mn-ea"/>
                <a:cs typeface="+mn-cs"/>
              </a:defRPr>
            </a:lvl1pPr>
          </a:lstStyle>
          <a:p>
            <a:pPr lvl="0" algn="ctr">
              <a:lnSpc>
                <a:spcPct val="90000"/>
              </a:lnSpc>
              <a:spcBef>
                <a:spcPct val="0"/>
              </a:spcBef>
            </a:pPr>
            <a:r>
              <a:rPr lang="de-DE" smtClean="0"/>
              <a:t>Textmasterformat bearbeiten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09668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629000"/>
            <a:ext cx="5106026" cy="4162199"/>
          </a:xfrm>
        </p:spPr>
        <p:txBody>
          <a:bodyPr/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1629000"/>
            <a:ext cx="5105400" cy="4162199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913775" y="258517"/>
            <a:ext cx="10364451" cy="830483"/>
          </a:xfrm>
          <a:prstGeom prst="rect">
            <a:avLst/>
          </a:prstGeom>
          <a:solidFill>
            <a:srgbClr val="303C4A"/>
          </a:solidFill>
          <a:ln>
            <a:noFill/>
          </a:ln>
          <a:effectLst>
            <a:outerShdw blurRad="177800" dist="50800" dir="5400000" sx="101000" sy="101000" algn="ctr" rotWithShape="0">
              <a:srgbClr val="DC335A">
                <a:alpha val="8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/>
            <a:r>
              <a:rPr lang="de-DE" dirty="0" smtClean="0"/>
              <a:t>Titelmasterformat Durch Klicken Bearbeiten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62335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49167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03C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258517"/>
            <a:ext cx="10364451" cy="830483"/>
          </a:xfrm>
          <a:prstGeom prst="rect">
            <a:avLst/>
          </a:prstGeom>
          <a:solidFill>
            <a:srgbClr val="303C4A"/>
          </a:solidFill>
          <a:ln>
            <a:noFill/>
          </a:ln>
          <a:effectLst>
            <a:outerShdw blurRad="177800" dist="50800" dir="5400000" sx="101000" sy="101000" algn="ctr" rotWithShape="0">
              <a:srgbClr val="DC335A">
                <a:alpha val="8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0"/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1809001"/>
            <a:ext cx="10364451" cy="3982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129000"/>
            <a:ext cx="10416000" cy="365125"/>
          </a:xfrm>
          <a:prstGeom prst="rect">
            <a:avLst/>
          </a:prstGeom>
          <a:solidFill>
            <a:srgbClr val="DC335A"/>
          </a:solidFill>
          <a:ln>
            <a:noFill/>
          </a:ln>
          <a:effectLst>
            <a:outerShdw blurRad="177800" dist="50800" dir="5400000" sx="101000" sy="101000" algn="ctr" rotWithShape="0">
              <a:srgbClr val="DC335A">
                <a:alpha val="85000"/>
              </a:srgbClr>
            </a:outerShdw>
          </a:effectLst>
        </p:spPr>
        <p:txBody>
          <a:bodyPr rot="0" spcFirstLastPara="0" vertOverflow="overflow" horzOverflow="overflow" vert="horz" wrap="square" lIns="36000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de-DE" sz="2000" b="0" cap="none" baseline="0" dirty="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smtClean="0"/>
              <a:t>Pi And More 12 1/4    | 23.01.2021    | Sebastian Folz</a:t>
            </a:r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96000" y="6129000"/>
            <a:ext cx="1596000" cy="365125"/>
          </a:xfrm>
          <a:prstGeom prst="rect">
            <a:avLst/>
          </a:prstGeom>
          <a:solidFill>
            <a:srgbClr val="DC335A"/>
          </a:solidFill>
          <a:ln>
            <a:noFill/>
          </a:ln>
          <a:effectLst>
            <a:outerShdw blurRad="177800" dist="50800" dir="5400000" sx="101000" sy="101000" algn="ctr" rotWithShape="0">
              <a:srgbClr val="DC335A">
                <a:alpha val="85000"/>
              </a:srgb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de-DE" sz="2000" b="0" cap="none" baseline="0" smtClean="0">
                <a:solidFill>
                  <a:schemeClr val="bg1"/>
                </a:solidFill>
                <a:effectLst/>
              </a:defRPr>
            </a:lvl1pPr>
          </a:lstStyle>
          <a:p>
            <a:fld id="{D57F1E4F-1CFF-5643-939E-217C01CDF565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81933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09" r:id="rId2"/>
    <p:sldLayoutId id="2147483710" r:id="rId3"/>
    <p:sldLayoutId id="2147483726" r:id="rId4"/>
    <p:sldLayoutId id="2147483711" r:id="rId5"/>
    <p:sldLayoutId id="2147483712" r:id="rId6"/>
    <p:sldLayoutId id="2147483714" r:id="rId7"/>
  </p:sldLayoutIdLst>
  <p:timing>
    <p:tnLst>
      <p:par>
        <p:cTn id="1" dur="indefinite" restart="never" nodeType="tmRoot"/>
      </p:par>
    </p:tnLst>
  </p:timing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lang="en-US" sz="3200" b="0" kern="1200" cap="none" baseline="0" dirty="0">
          <a:solidFill>
            <a:schemeClr val="bg1"/>
          </a:solidFill>
          <a:effectLst/>
          <a:latin typeface="+mn-lt"/>
          <a:ea typeface="+mn-ea"/>
          <a:cs typeface="+mn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rgbClr val="FA9628"/>
        </a:buClr>
        <a:buFont typeface="Arial" panose="020B0604020202020204" pitchFamily="34" charset="0"/>
        <a:buChar char="•"/>
        <a:defRPr sz="2400" kern="1200" cap="none" baseline="0">
          <a:solidFill>
            <a:srgbClr val="B0BDCC"/>
          </a:solidFill>
          <a:effectLst/>
          <a:latin typeface="+mn-lt"/>
          <a:ea typeface="Cooper Hewitt" pitchFamily="50" charset="0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rgbClr val="FA9628"/>
        </a:buClr>
        <a:buFont typeface="Arial" panose="020B0604020202020204" pitchFamily="34" charset="0"/>
        <a:buChar char="•"/>
        <a:defRPr sz="2400" kern="1200" cap="none" baseline="0">
          <a:solidFill>
            <a:srgbClr val="B0BDCC"/>
          </a:solidFill>
          <a:effectLst/>
          <a:latin typeface="+mn-lt"/>
          <a:ea typeface="Cooper Hewitt" pitchFamily="50" charset="0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rgbClr val="FA9628"/>
        </a:buClr>
        <a:buFont typeface="Arial" panose="020B0604020202020204" pitchFamily="34" charset="0"/>
        <a:buChar char="•"/>
        <a:defRPr sz="2400" kern="1200" cap="none" baseline="0">
          <a:solidFill>
            <a:srgbClr val="B0BDCC"/>
          </a:solidFill>
          <a:effectLst/>
          <a:latin typeface="+mn-lt"/>
          <a:ea typeface="Cooper Hewitt" pitchFamily="50" charset="0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rgbClr val="FA9628"/>
        </a:buClr>
        <a:buFont typeface="Arial" panose="020B0604020202020204" pitchFamily="34" charset="0"/>
        <a:buChar char="•"/>
        <a:defRPr sz="2400" kern="1200" cap="none" baseline="0">
          <a:solidFill>
            <a:srgbClr val="B0BDCC"/>
          </a:solidFill>
          <a:effectLst/>
          <a:latin typeface="+mn-lt"/>
          <a:ea typeface="Cooper Hewitt" pitchFamily="50" charset="0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rgbClr val="FA9628"/>
        </a:buClr>
        <a:buFont typeface="Arial" panose="020B0604020202020204" pitchFamily="34" charset="0"/>
        <a:buChar char="•"/>
        <a:defRPr sz="2400" kern="1200" cap="none" baseline="0">
          <a:solidFill>
            <a:srgbClr val="B0BDCC"/>
          </a:solidFill>
          <a:effectLst/>
          <a:latin typeface="+mn-lt"/>
          <a:ea typeface="Cooper Hewitt" pitchFamily="50" charset="0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eise.de/tp/features/Warum-tut-sich-das-Smart-Home-so-schwer-4166137.html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eise.de/ratgeber/Snips-Raspi-Sprachassistent-ganz-ohne-Cloud-4415247.html" TargetMode="Externa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netzpolitik.org/2019/alexa-co-innenminister-wollen-zugriff-auf-daten-aus-dem-smart-home/#spendenleiste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eise.de/newsticker/meldung/Studie-Vorratsdatenspeicherung-verbessert-die-Aufklaerungsquote-nicht-1423035.html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Computer, öffne den Radio-Stream! 2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de-DE" dirty="0"/>
              <a:t>Ein Smart </a:t>
            </a:r>
            <a:r>
              <a:rPr lang="de-DE" dirty="0" smtClean="0"/>
              <a:t>Home-Assistent ohne Cloud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784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Inhalt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de-DE" dirty="0"/>
              <a:t>Projekt Smart Home / Historie</a:t>
            </a:r>
          </a:p>
          <a:p>
            <a:pPr marL="457200" indent="-457200">
              <a:buFont typeface="+mj-lt"/>
              <a:buAutoNum type="arabicPeriod"/>
            </a:pPr>
            <a:r>
              <a:rPr lang="de-DE" dirty="0"/>
              <a:t>Alles auf Anfang</a:t>
            </a:r>
          </a:p>
          <a:p>
            <a:pPr marL="457200" indent="-457200">
              <a:buFont typeface="+mj-lt"/>
              <a:buAutoNum type="arabicPeriod"/>
            </a:pPr>
            <a:r>
              <a:rPr lang="de-DE" dirty="0"/>
              <a:t>Stand der </a:t>
            </a:r>
            <a:r>
              <a:rPr lang="de-DE" dirty="0" smtClean="0"/>
              <a:t>Dinge</a:t>
            </a:r>
            <a:endParaRPr lang="de-DE" dirty="0" smtClean="0"/>
          </a:p>
          <a:p>
            <a:pPr marL="457200" indent="-457200">
              <a:buFont typeface="+mj-lt"/>
              <a:buAutoNum type="arabicPeriod"/>
            </a:pPr>
            <a:r>
              <a:rPr lang="de-DE" dirty="0" err="1" smtClean="0"/>
              <a:t>Lessons</a:t>
            </a:r>
            <a:r>
              <a:rPr lang="de-DE" dirty="0" smtClean="0"/>
              <a:t> </a:t>
            </a:r>
            <a:r>
              <a:rPr lang="de-DE" dirty="0" err="1"/>
              <a:t>Learned</a:t>
            </a:r>
            <a:endParaRPr lang="de-DE" dirty="0"/>
          </a:p>
          <a:p>
            <a:pPr marL="457200" indent="-457200">
              <a:buFont typeface="+mj-lt"/>
              <a:buAutoNum type="arabicPeriod"/>
            </a:pPr>
            <a:r>
              <a:rPr lang="de-DE" dirty="0" smtClean="0"/>
              <a:t>Fazit</a:t>
            </a:r>
            <a:endParaRPr lang="de-DE" dirty="0"/>
          </a:p>
          <a:p>
            <a:pPr marL="457200" indent="-457200">
              <a:buFont typeface="+mj-lt"/>
              <a:buAutoNum type="arabicPeriod"/>
            </a:pPr>
            <a:endParaRPr lang="de-DE" dirty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7456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smtClean="0"/>
              <a:t>1. </a:t>
            </a:r>
            <a:r>
              <a:rPr lang="de-DE" dirty="0" smtClean="0"/>
              <a:t>Projekt Smart Home / Historie</a:t>
            </a:r>
            <a:endParaRPr lang="de-DE" dirty="0"/>
          </a:p>
        </p:txBody>
      </p:sp>
      <p:sp>
        <p:nvSpPr>
          <p:cNvPr id="6" name="Textplatzhalt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Warum unser Home einfach nicht </a:t>
            </a:r>
            <a:r>
              <a:rPr lang="de-DE" b="1" dirty="0">
                <a:solidFill>
                  <a:schemeClr val="bg1"/>
                </a:solidFill>
              </a:rPr>
              <a:t>smart</a:t>
            </a:r>
            <a:r>
              <a:rPr lang="de-DE" dirty="0">
                <a:solidFill>
                  <a:schemeClr val="bg1"/>
                </a:solidFill>
              </a:rPr>
              <a:t> </a:t>
            </a:r>
            <a:r>
              <a:rPr lang="de-DE" dirty="0" smtClean="0"/>
              <a:t>ist</a:t>
            </a:r>
            <a:endParaRPr lang="de-DE" dirty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107690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Projekt Smart Home / Historie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quarter" idx="13"/>
          </p:nvPr>
        </p:nvSpPr>
        <p:spPr>
          <a:xfrm>
            <a:off x="913774" y="1629000"/>
            <a:ext cx="5542226" cy="416219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de-DE" b="1" dirty="0"/>
              <a:t>Bekannte Home Automation Hubs erhältlich:</a:t>
            </a:r>
          </a:p>
          <a:p>
            <a:r>
              <a:rPr lang="de-DE" dirty="0"/>
              <a:t>Amazon Echo</a:t>
            </a:r>
          </a:p>
          <a:p>
            <a:r>
              <a:rPr lang="de-DE" dirty="0"/>
              <a:t>Google Home</a:t>
            </a:r>
            <a:r>
              <a:rPr lang="de-DE" b="1" dirty="0"/>
              <a:t/>
            </a:r>
            <a:br>
              <a:rPr lang="de-DE" b="1" dirty="0"/>
            </a:br>
            <a:endParaRPr lang="de-DE" b="1" dirty="0"/>
          </a:p>
          <a:p>
            <a:pPr marL="0" indent="0">
              <a:buNone/>
            </a:pPr>
            <a:r>
              <a:rPr lang="de-DE" b="1" dirty="0"/>
              <a:t>Problematik:</a:t>
            </a:r>
          </a:p>
          <a:p>
            <a:r>
              <a:rPr lang="de-DE" dirty="0"/>
              <a:t>De facto keine Privatsphäre</a:t>
            </a:r>
          </a:p>
          <a:p>
            <a:r>
              <a:rPr lang="de-DE" dirty="0"/>
              <a:t>Hersteller »hören« mitunter mit</a:t>
            </a:r>
          </a:p>
          <a:p>
            <a:r>
              <a:rPr lang="de-DE" dirty="0"/>
              <a:t>Ohne Internetverbindung kein</a:t>
            </a:r>
            <a:br>
              <a:rPr lang="de-DE" dirty="0"/>
            </a:br>
            <a:r>
              <a:rPr lang="de-DE" dirty="0"/>
              <a:t>»Smart Home</a:t>
            </a:r>
            <a:r>
              <a:rPr lang="de-DE" dirty="0" smtClean="0"/>
              <a:t>«</a:t>
            </a:r>
            <a:endParaRPr lang="de-DE" dirty="0"/>
          </a:p>
        </p:txBody>
      </p:sp>
      <p:sp>
        <p:nvSpPr>
          <p:cNvPr id="11" name="Fußzeilenplatzhalt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grpSp>
        <p:nvGrpSpPr>
          <p:cNvPr id="3" name="Gruppieren 2"/>
          <p:cNvGrpSpPr/>
          <p:nvPr/>
        </p:nvGrpSpPr>
        <p:grpSpPr>
          <a:xfrm>
            <a:off x="6684834" y="1809000"/>
            <a:ext cx="4593392" cy="4002835"/>
            <a:chOff x="6542588" y="1687830"/>
            <a:chExt cx="4593392" cy="4002835"/>
          </a:xfrm>
        </p:grpSpPr>
        <p:pic>
          <p:nvPicPr>
            <p:cNvPr id="8" name="Picture 6" descr="https://heise.cloudimg.io/width/700/q75.png-lossy-75.webp-lossy-75.foil1/_www-heise-de_/tp/imgs/89/2/5/0/2/6/0/7/smart-home-1-01-cbed259b9b6255fc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2588" y="1687830"/>
              <a:ext cx="4593392" cy="2585424"/>
            </a:xfrm>
            <a:prstGeom prst="rect">
              <a:avLst/>
            </a:prstGeom>
            <a:solidFill>
              <a:srgbClr val="303C4A"/>
            </a:solidFill>
            <a:ln>
              <a:noFill/>
            </a:ln>
            <a:effectLst>
              <a:outerShdw blurRad="177800" dist="50800" dir="5400000" sx="101000" sy="101000" algn="ctr" rotWithShape="0">
                <a:srgbClr val="1DB6D8">
                  <a:alpha val="85000"/>
                </a:srgbClr>
              </a:outerShdw>
            </a:effectLst>
            <a:extLst/>
          </p:spPr>
        </p:pic>
        <p:sp>
          <p:nvSpPr>
            <p:cNvPr id="9" name="Textfeld 8"/>
            <p:cNvSpPr txBox="1"/>
            <p:nvPr/>
          </p:nvSpPr>
          <p:spPr>
            <a:xfrm>
              <a:off x="6542588" y="4490336"/>
              <a:ext cx="441551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b="1" dirty="0" smtClean="0">
                  <a:solidFill>
                    <a:schemeClr val="accent1"/>
                  </a:solidFill>
                </a:rPr>
                <a:t>Quelle: Heise.de</a:t>
              </a:r>
              <a:r>
                <a:rPr lang="de-DE" b="1" dirty="0" smtClean="0"/>
                <a:t/>
              </a:r>
              <a:br>
                <a:rPr lang="de-DE" b="1" dirty="0" smtClean="0"/>
              </a:br>
              <a:r>
                <a:rPr lang="de-DE" dirty="0" smtClean="0">
                  <a:hlinkClick r:id="rId3"/>
                </a:rPr>
                <a:t>https://www.heise.de/tp/features/Warum-tut-sich-das-Smart-Home-so-schwer-4166137.html</a:t>
              </a:r>
              <a:r>
                <a:rPr lang="de-DE" dirty="0"/>
                <a:t>l</a:t>
              </a:r>
              <a:endParaRPr lang="de-DE" dirty="0" smtClean="0"/>
            </a:p>
          </p:txBody>
        </p:sp>
      </p:grpSp>
    </p:spTree>
    <p:extLst>
      <p:ext uri="{BB962C8B-B14F-4D97-AF65-F5344CB8AC3E}">
        <p14:creationId xmlns:p14="http://schemas.microsoft.com/office/powerpoint/2010/main" val="41022539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itel 5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Projekt Smart Home / Historie</a:t>
            </a:r>
            <a:endParaRPr lang="de-DE" b="1" dirty="0"/>
          </a:p>
        </p:txBody>
      </p:sp>
      <p:sp>
        <p:nvSpPr>
          <p:cNvPr id="61" name="Inhaltsplatzhalter 60"/>
          <p:cNvSpPr>
            <a:spLocks noGrp="1"/>
          </p:cNvSpPr>
          <p:nvPr>
            <p:ph sz="quarter" idx="13"/>
          </p:nvPr>
        </p:nvSpPr>
        <p:spPr>
          <a:xfrm>
            <a:off x="913774" y="1629000"/>
            <a:ext cx="3714634" cy="4162199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de-DE" b="1" dirty="0" smtClean="0"/>
              <a:t>Cloud Computing</a:t>
            </a:r>
          </a:p>
          <a:p>
            <a:pPr>
              <a:lnSpc>
                <a:spcPct val="100000"/>
              </a:lnSpc>
            </a:pPr>
            <a:r>
              <a:rPr lang="de-DE" dirty="0" smtClean="0"/>
              <a:t>Spracherkennung in der Cloud</a:t>
            </a:r>
          </a:p>
          <a:p>
            <a:pPr>
              <a:lnSpc>
                <a:spcPct val="100000"/>
              </a:lnSpc>
            </a:pPr>
            <a:r>
              <a:rPr lang="de-DE" dirty="0" smtClean="0"/>
              <a:t>Unkontrollierte Datenübertragung ins Internet</a:t>
            </a:r>
          </a:p>
          <a:p>
            <a:pPr>
              <a:lnSpc>
                <a:spcPct val="100000"/>
              </a:lnSpc>
            </a:pPr>
            <a:r>
              <a:rPr lang="de-DE" dirty="0" smtClean="0"/>
              <a:t>Proprietäre Systeme</a:t>
            </a:r>
          </a:p>
          <a:p>
            <a:pPr>
              <a:lnSpc>
                <a:spcPct val="100000"/>
              </a:lnSpc>
            </a:pPr>
            <a:r>
              <a:rPr lang="de-DE" dirty="0" smtClean="0"/>
              <a:t>Daten können abgefangen werden</a:t>
            </a:r>
          </a:p>
        </p:txBody>
      </p:sp>
      <p:sp>
        <p:nvSpPr>
          <p:cNvPr id="10" name="Fußzeilenplatzhalt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11" name="Foliennummernplatzhalt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grpSp>
        <p:nvGrpSpPr>
          <p:cNvPr id="5" name="Gruppieren 4"/>
          <p:cNvGrpSpPr/>
          <p:nvPr/>
        </p:nvGrpSpPr>
        <p:grpSpPr>
          <a:xfrm>
            <a:off x="4794833" y="1809000"/>
            <a:ext cx="6483393" cy="3721170"/>
            <a:chOff x="4655999" y="1687830"/>
            <a:chExt cx="6483393" cy="3721170"/>
          </a:xfrm>
        </p:grpSpPr>
        <p:pic>
          <p:nvPicPr>
            <p:cNvPr id="51" name="Picture 6" descr="https://heise.cloudimg.io/width/700/q75.png-lossy-75.webp-lossy-75.foil1/_www-heise-de_/tp/imgs/89/2/5/0/2/6/0/7/smart-home-1-01-cbed259b9b6255fc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2588" y="1687830"/>
              <a:ext cx="4593392" cy="2585424"/>
            </a:xfrm>
            <a:prstGeom prst="rect">
              <a:avLst/>
            </a:prstGeom>
            <a:solidFill>
              <a:srgbClr val="316C95"/>
            </a:solidFill>
            <a:ln>
              <a:noFill/>
            </a:ln>
            <a:effectLst>
              <a:outerShdw blurRad="177800" dist="50800" dir="5400000" sx="101000" sy="101000" algn="ctr" rotWithShape="0">
                <a:srgbClr val="1DB6D8">
                  <a:alpha val="85000"/>
                </a:srgbClr>
              </a:outerShdw>
            </a:effectLst>
            <a:extLst/>
          </p:spPr>
        </p:pic>
        <p:sp>
          <p:nvSpPr>
            <p:cNvPr id="32" name="Rechteck 31"/>
            <p:cNvSpPr/>
            <p:nvPr/>
          </p:nvSpPr>
          <p:spPr>
            <a:xfrm>
              <a:off x="4656000" y="1687830"/>
              <a:ext cx="1886588" cy="2585424"/>
            </a:xfrm>
            <a:prstGeom prst="rect">
              <a:avLst/>
            </a:prstGeom>
            <a:solidFill>
              <a:srgbClr val="316C95"/>
            </a:solidFill>
            <a:ln>
              <a:noFill/>
            </a:ln>
            <a:effectLst>
              <a:outerShdw blurRad="177800" dist="50800" dir="5400000" sx="101000" sy="101000" algn="ctr" rotWithShape="0">
                <a:srgbClr val="1DB6D8">
                  <a:alpha val="8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9" name="Rechteck 8"/>
            <p:cNvSpPr/>
            <p:nvPr/>
          </p:nvSpPr>
          <p:spPr>
            <a:xfrm>
              <a:off x="4655999" y="4402013"/>
              <a:ext cx="6483393" cy="1006987"/>
            </a:xfrm>
            <a:prstGeom prst="rect">
              <a:avLst/>
            </a:prstGeom>
            <a:solidFill>
              <a:srgbClr val="316C95"/>
            </a:solidFill>
            <a:ln>
              <a:noFill/>
            </a:ln>
            <a:effectLst>
              <a:outerShdw blurRad="177800" dist="50800" dir="5400000" sx="101000" sy="101000" algn="ctr" rotWithShape="0">
                <a:srgbClr val="1DB6D8">
                  <a:alpha val="8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8" name="Wolke 7"/>
            <p:cNvSpPr/>
            <p:nvPr/>
          </p:nvSpPr>
          <p:spPr>
            <a:xfrm>
              <a:off x="8257775" y="4571140"/>
              <a:ext cx="1299246" cy="750360"/>
            </a:xfrm>
            <a:prstGeom prst="cloud">
              <a:avLst/>
            </a:prstGeom>
            <a:solidFill>
              <a:srgbClr val="FFBF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grpSp>
          <p:nvGrpSpPr>
            <p:cNvPr id="24" name="Gruppieren 23"/>
            <p:cNvGrpSpPr/>
            <p:nvPr/>
          </p:nvGrpSpPr>
          <p:grpSpPr>
            <a:xfrm>
              <a:off x="6671177" y="4581203"/>
              <a:ext cx="740296" cy="740296"/>
              <a:chOff x="3894833" y="4581450"/>
              <a:chExt cx="740296" cy="740296"/>
            </a:xfrm>
          </p:grpSpPr>
          <p:sp>
            <p:nvSpPr>
              <p:cNvPr id="40" name="Ellipse 39"/>
              <p:cNvSpPr/>
              <p:nvPr/>
            </p:nvSpPr>
            <p:spPr>
              <a:xfrm>
                <a:off x="3894833" y="4581450"/>
                <a:ext cx="740296" cy="740296"/>
              </a:xfrm>
              <a:prstGeom prst="ellipse">
                <a:avLst/>
              </a:prstGeom>
              <a:solidFill>
                <a:srgbClr val="FFB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pic>
            <p:nvPicPr>
              <p:cNvPr id="41" name="Grafik 40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919784" y="4651276"/>
                <a:ext cx="690394" cy="600644"/>
              </a:xfrm>
              <a:prstGeom prst="rect">
                <a:avLst/>
              </a:prstGeom>
            </p:spPr>
          </p:pic>
        </p:grpSp>
        <p:cxnSp>
          <p:nvCxnSpPr>
            <p:cNvPr id="42" name="Gerade Verbindung mit Pfeil 41"/>
            <p:cNvCxnSpPr/>
            <p:nvPr/>
          </p:nvCxnSpPr>
          <p:spPr>
            <a:xfrm>
              <a:off x="7436426" y="4951351"/>
              <a:ext cx="1102666" cy="0"/>
            </a:xfrm>
            <a:prstGeom prst="straightConnector1">
              <a:avLst/>
            </a:prstGeom>
            <a:ln w="34925">
              <a:solidFill>
                <a:srgbClr val="FFBF62"/>
              </a:solidFill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Ellipse 47"/>
            <p:cNvSpPr/>
            <p:nvPr/>
          </p:nvSpPr>
          <p:spPr>
            <a:xfrm>
              <a:off x="10173929" y="4586557"/>
              <a:ext cx="740296" cy="740296"/>
            </a:xfrm>
            <a:prstGeom prst="ellipse">
              <a:avLst/>
            </a:prstGeom>
            <a:solidFill>
              <a:srgbClr val="FFBF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29" name="Gerade Verbindung mit Pfeil 41"/>
            <p:cNvCxnSpPr/>
            <p:nvPr/>
          </p:nvCxnSpPr>
          <p:spPr>
            <a:xfrm>
              <a:off x="9495118" y="4951351"/>
              <a:ext cx="678811" cy="0"/>
            </a:xfrm>
            <a:prstGeom prst="straightConnector1">
              <a:avLst/>
            </a:prstGeom>
            <a:ln w="34925">
              <a:solidFill>
                <a:srgbClr val="FFBF62"/>
              </a:solidFill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6" name="Gruppieren 45"/>
            <p:cNvGrpSpPr/>
            <p:nvPr/>
          </p:nvGrpSpPr>
          <p:grpSpPr>
            <a:xfrm>
              <a:off x="10212702" y="4661506"/>
              <a:ext cx="644702" cy="590161"/>
              <a:chOff x="1151888" y="4403853"/>
              <a:chExt cx="783223" cy="716965"/>
            </a:xfrm>
          </p:grpSpPr>
          <p:sp>
            <p:nvSpPr>
              <p:cNvPr id="33" name="Ellipse 32"/>
              <p:cNvSpPr/>
              <p:nvPr/>
            </p:nvSpPr>
            <p:spPr>
              <a:xfrm>
                <a:off x="1236000" y="4509226"/>
                <a:ext cx="611592" cy="611592"/>
              </a:xfrm>
              <a:prstGeom prst="ellipse">
                <a:avLst/>
              </a:prstGeom>
              <a:noFill/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4" name="Gewitterblitz 33"/>
              <p:cNvSpPr/>
              <p:nvPr/>
            </p:nvSpPr>
            <p:spPr>
              <a:xfrm rot="19379012">
                <a:off x="1317318" y="4403853"/>
                <a:ext cx="472067" cy="320684"/>
              </a:xfrm>
              <a:prstGeom prst="lightningBolt">
                <a:avLst/>
              </a:prstGeom>
              <a:solidFill>
                <a:schemeClr val="tx1"/>
              </a:solidFill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5" name="Ellipse 34"/>
              <p:cNvSpPr/>
              <p:nvPr/>
            </p:nvSpPr>
            <p:spPr>
              <a:xfrm>
                <a:off x="1398865" y="4757677"/>
                <a:ext cx="129722" cy="129721"/>
              </a:xfrm>
              <a:prstGeom prst="ellipse">
                <a:avLst/>
              </a:prstGeom>
              <a:solidFill>
                <a:schemeClr val="tx1"/>
              </a:solidFill>
              <a:ln w="317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45" name="Ellipse 44"/>
              <p:cNvSpPr/>
              <p:nvPr/>
            </p:nvSpPr>
            <p:spPr>
              <a:xfrm>
                <a:off x="1617540" y="4757677"/>
                <a:ext cx="129722" cy="129721"/>
              </a:xfrm>
              <a:prstGeom prst="ellipse">
                <a:avLst/>
              </a:prstGeom>
              <a:solidFill>
                <a:schemeClr val="tx1"/>
              </a:solidFill>
              <a:ln w="317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36" name="Flussdiagramm: Verzögerung 35"/>
              <p:cNvSpPr/>
              <p:nvPr/>
            </p:nvSpPr>
            <p:spPr>
              <a:xfrm>
                <a:off x="1827111" y="4694187"/>
                <a:ext cx="108000" cy="241670"/>
              </a:xfrm>
              <a:prstGeom prst="flowChartDelay">
                <a:avLst/>
              </a:prstGeom>
              <a:solidFill>
                <a:schemeClr val="tx1"/>
              </a:solidFill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47" name="Flussdiagramm: Verzögerung 46"/>
              <p:cNvSpPr/>
              <p:nvPr/>
            </p:nvSpPr>
            <p:spPr>
              <a:xfrm rot="10800000">
                <a:off x="1151888" y="4694657"/>
                <a:ext cx="108000" cy="241200"/>
              </a:xfrm>
              <a:prstGeom prst="flowChartDelay">
                <a:avLst/>
              </a:prstGeom>
              <a:solidFill>
                <a:schemeClr val="tx1"/>
              </a:solidFill>
              <a:ln w="317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cxnSp>
            <p:nvCxnSpPr>
              <p:cNvPr id="43" name="Gerade Verbindung mit Pfeil 42"/>
              <p:cNvCxnSpPr>
                <a:stCxn id="36" idx="2"/>
              </p:cNvCxnSpPr>
              <p:nvPr/>
            </p:nvCxnSpPr>
            <p:spPr>
              <a:xfrm flipH="1">
                <a:off x="1553351" y="4935857"/>
                <a:ext cx="327761" cy="66674"/>
              </a:xfrm>
              <a:prstGeom prst="straightConnector1">
                <a:avLst/>
              </a:prstGeom>
              <a:ln w="31750">
                <a:solidFill>
                  <a:schemeClr val="tx1"/>
                </a:solidFill>
                <a:tailEnd type="oval" w="med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7" name="Ellipse 36"/>
            <p:cNvSpPr/>
            <p:nvPr/>
          </p:nvSpPr>
          <p:spPr>
            <a:xfrm>
              <a:off x="4836000" y="2602039"/>
              <a:ext cx="1440000" cy="1440000"/>
            </a:xfrm>
            <a:prstGeom prst="ellipse">
              <a:avLst/>
            </a:prstGeom>
            <a:solidFill>
              <a:srgbClr val="FFBF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39" name="Gerade Verbindung mit Pfeil 38"/>
            <p:cNvCxnSpPr/>
            <p:nvPr/>
          </p:nvCxnSpPr>
          <p:spPr>
            <a:xfrm flipV="1">
              <a:off x="6276000" y="3288721"/>
              <a:ext cx="1981776" cy="1213"/>
            </a:xfrm>
            <a:prstGeom prst="straightConnector1">
              <a:avLst/>
            </a:prstGeom>
            <a:ln w="349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Gerade Verbindung mit Pfeil 36"/>
            <p:cNvCxnSpPr/>
            <p:nvPr/>
          </p:nvCxnSpPr>
          <p:spPr>
            <a:xfrm>
              <a:off x="9336000" y="2823577"/>
              <a:ext cx="910003" cy="0"/>
            </a:xfrm>
            <a:prstGeom prst="straightConnector1">
              <a:avLst/>
            </a:prstGeom>
            <a:ln w="349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Zylinder 48"/>
            <p:cNvSpPr/>
            <p:nvPr/>
          </p:nvSpPr>
          <p:spPr>
            <a:xfrm>
              <a:off x="5152567" y="2959530"/>
              <a:ext cx="810000" cy="658382"/>
            </a:xfrm>
            <a:prstGeom prst="can">
              <a:avLst>
                <a:gd name="adj" fmla="val 50000"/>
              </a:avLst>
            </a:prstGeom>
            <a:solidFill>
              <a:schemeClr val="tx1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50" name="Gerader Verbinder 49"/>
            <p:cNvCxnSpPr>
              <a:stCxn id="49" idx="3"/>
            </p:cNvCxnSpPr>
            <p:nvPr/>
          </p:nvCxnSpPr>
          <p:spPr>
            <a:xfrm>
              <a:off x="5557567" y="3617912"/>
              <a:ext cx="0" cy="256679"/>
            </a:xfrm>
            <a:prstGeom prst="line">
              <a:avLst/>
            </a:prstGeom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Gerade Verbindung mit Pfeil 27"/>
            <p:cNvCxnSpPr/>
            <p:nvPr/>
          </p:nvCxnSpPr>
          <p:spPr>
            <a:xfrm flipV="1">
              <a:off x="9156000" y="3812473"/>
              <a:ext cx="0" cy="717346"/>
            </a:xfrm>
            <a:prstGeom prst="straightConnector1">
              <a:avLst/>
            </a:prstGeom>
            <a:ln w="349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Gerade Verbindung mit Pfeil 20"/>
            <p:cNvCxnSpPr/>
            <p:nvPr/>
          </p:nvCxnSpPr>
          <p:spPr>
            <a:xfrm>
              <a:off x="8614225" y="3802408"/>
              <a:ext cx="1775" cy="797237"/>
            </a:xfrm>
            <a:prstGeom prst="straightConnector1">
              <a:avLst/>
            </a:prstGeom>
            <a:ln w="349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312940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itel 5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Projekt Smart Home / Historie</a:t>
            </a:r>
            <a:endParaRPr lang="de-DE" b="1" dirty="0"/>
          </a:p>
        </p:txBody>
      </p:sp>
      <p:sp>
        <p:nvSpPr>
          <p:cNvPr id="2" name="Inhaltsplatzhalter 1"/>
          <p:cNvSpPr>
            <a:spLocks noGrp="1"/>
          </p:cNvSpPr>
          <p:nvPr>
            <p:ph sz="quarter" idx="13"/>
          </p:nvPr>
        </p:nvSpPr>
        <p:spPr>
          <a:xfrm>
            <a:off x="913774" y="1629000"/>
            <a:ext cx="3517227" cy="324000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de-DE" b="1" dirty="0" smtClean="0"/>
              <a:t>Idealzustand:</a:t>
            </a:r>
          </a:p>
          <a:p>
            <a:pPr>
              <a:lnSpc>
                <a:spcPct val="100000"/>
              </a:lnSpc>
            </a:pPr>
            <a:r>
              <a:rPr lang="de-DE" dirty="0" smtClean="0"/>
              <a:t>Spracherkennung lokal</a:t>
            </a:r>
          </a:p>
          <a:p>
            <a:pPr>
              <a:lnSpc>
                <a:spcPct val="100000"/>
              </a:lnSpc>
            </a:pPr>
            <a:r>
              <a:rPr lang="de-DE" dirty="0" smtClean="0"/>
              <a:t>Keine Datenübertragung ins Internet*</a:t>
            </a:r>
          </a:p>
          <a:p>
            <a:pPr>
              <a:lnSpc>
                <a:spcPct val="100000"/>
              </a:lnSpc>
            </a:pPr>
            <a:r>
              <a:rPr lang="de-DE" dirty="0" smtClean="0"/>
              <a:t>Es wir keine Cloud benötigt</a:t>
            </a:r>
          </a:p>
        </p:txBody>
      </p:sp>
      <p:sp>
        <p:nvSpPr>
          <p:cNvPr id="4" name="Rechteck 3"/>
          <p:cNvSpPr/>
          <p:nvPr/>
        </p:nvSpPr>
        <p:spPr>
          <a:xfrm>
            <a:off x="913774" y="4689000"/>
            <a:ext cx="95022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b="1" dirty="0">
                <a:solidFill>
                  <a:schemeClr val="accent1"/>
                </a:solidFill>
              </a:rPr>
              <a:t>Mehr Details: Heise (Artikel nicht frei und Inhalt veraltet)</a:t>
            </a:r>
          </a:p>
          <a:p>
            <a:r>
              <a:rPr lang="de-DE" dirty="0" smtClean="0">
                <a:solidFill>
                  <a:srgbClr val="B0BDCC"/>
                </a:solidFill>
                <a:hlinkClick r:id="rId2"/>
              </a:rPr>
              <a:t>https</a:t>
            </a:r>
            <a:r>
              <a:rPr lang="de-DE" dirty="0">
                <a:solidFill>
                  <a:srgbClr val="B0BDCC"/>
                </a:solidFill>
                <a:hlinkClick r:id="rId2"/>
              </a:rPr>
              <a:t>://</a:t>
            </a:r>
            <a:r>
              <a:rPr lang="de-DE" dirty="0" smtClean="0">
                <a:solidFill>
                  <a:srgbClr val="B0BDCC"/>
                </a:solidFill>
                <a:hlinkClick r:id="rId2"/>
              </a:rPr>
              <a:t>www.heise.de/ratgeber/Snips-Raspi-Sprachassistent-ganz-ohne-Cloud-4415247.html</a:t>
            </a:r>
            <a:r>
              <a:rPr lang="de-DE" dirty="0" smtClean="0">
                <a:solidFill>
                  <a:srgbClr val="B0BDCC"/>
                </a:solidFill>
              </a:rPr>
              <a:t> </a:t>
            </a:r>
          </a:p>
          <a:p>
            <a:endParaRPr lang="de-DE" dirty="0" smtClean="0">
              <a:solidFill>
                <a:srgbClr val="B0BDCC"/>
              </a:solidFill>
            </a:endParaRPr>
          </a:p>
          <a:p>
            <a:r>
              <a:rPr lang="de-DE" dirty="0" smtClean="0">
                <a:solidFill>
                  <a:srgbClr val="B0BDCC"/>
                </a:solidFill>
              </a:rPr>
              <a:t>*Vom Anwendungsfall abhängig</a:t>
            </a: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grpSp>
        <p:nvGrpSpPr>
          <p:cNvPr id="5" name="Gruppieren 4"/>
          <p:cNvGrpSpPr/>
          <p:nvPr/>
        </p:nvGrpSpPr>
        <p:grpSpPr>
          <a:xfrm>
            <a:off x="4798246" y="1809000"/>
            <a:ext cx="6479980" cy="2585424"/>
            <a:chOff x="4656000" y="1687830"/>
            <a:chExt cx="6479980" cy="2585424"/>
          </a:xfrm>
        </p:grpSpPr>
        <p:pic>
          <p:nvPicPr>
            <p:cNvPr id="23" name="Picture 6" descr="https://heise.cloudimg.io/width/700/q75.png-lossy-75.webp-lossy-75.foil1/_www-heise-de_/tp/imgs/89/2/5/0/2/6/0/7/smart-home-1-01-cbed259b9b6255fc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2588" y="1687830"/>
              <a:ext cx="4593392" cy="2585424"/>
            </a:xfrm>
            <a:prstGeom prst="rect">
              <a:avLst/>
            </a:prstGeom>
            <a:solidFill>
              <a:srgbClr val="316C95"/>
            </a:solidFill>
            <a:ln>
              <a:noFill/>
            </a:ln>
            <a:effectLst>
              <a:outerShdw blurRad="177800" dist="50800" dir="5400000" sx="101000" sy="101000" algn="ctr" rotWithShape="0">
                <a:srgbClr val="1DB6D8">
                  <a:alpha val="85000"/>
                </a:srgbClr>
              </a:outerShdw>
            </a:effectLst>
            <a:extLst/>
          </p:spPr>
        </p:pic>
        <p:sp>
          <p:nvSpPr>
            <p:cNvPr id="18" name="Rechteck 17"/>
            <p:cNvSpPr/>
            <p:nvPr/>
          </p:nvSpPr>
          <p:spPr>
            <a:xfrm>
              <a:off x="4656000" y="1687830"/>
              <a:ext cx="1886588" cy="2585424"/>
            </a:xfrm>
            <a:prstGeom prst="rect">
              <a:avLst/>
            </a:prstGeom>
            <a:solidFill>
              <a:srgbClr val="316C95"/>
            </a:solidFill>
            <a:ln>
              <a:noFill/>
            </a:ln>
            <a:effectLst>
              <a:outerShdw blurRad="177800" dist="50800" dir="5400000" sx="101000" sy="101000" algn="ctr" rotWithShape="0">
                <a:srgbClr val="1DB6D8">
                  <a:alpha val="8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4" name="Ellipse 23"/>
            <p:cNvSpPr/>
            <p:nvPr/>
          </p:nvSpPr>
          <p:spPr>
            <a:xfrm>
              <a:off x="4836000" y="2602039"/>
              <a:ext cx="1440000" cy="1440000"/>
            </a:xfrm>
            <a:prstGeom prst="ellipse">
              <a:avLst/>
            </a:prstGeom>
            <a:solidFill>
              <a:srgbClr val="FFBF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25" name="Gerade Verbindung mit Pfeil 24"/>
            <p:cNvCxnSpPr/>
            <p:nvPr/>
          </p:nvCxnSpPr>
          <p:spPr>
            <a:xfrm flipV="1">
              <a:off x="6276000" y="3288721"/>
              <a:ext cx="1981776" cy="1213"/>
            </a:xfrm>
            <a:prstGeom prst="straightConnector1">
              <a:avLst/>
            </a:prstGeom>
            <a:ln w="349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mit Pfeil 36"/>
            <p:cNvCxnSpPr/>
            <p:nvPr/>
          </p:nvCxnSpPr>
          <p:spPr>
            <a:xfrm>
              <a:off x="9336000" y="2823577"/>
              <a:ext cx="910003" cy="0"/>
            </a:xfrm>
            <a:prstGeom prst="straightConnector1">
              <a:avLst/>
            </a:prstGeom>
            <a:ln w="349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Zylinder 26"/>
            <p:cNvSpPr/>
            <p:nvPr/>
          </p:nvSpPr>
          <p:spPr>
            <a:xfrm>
              <a:off x="5152567" y="2959530"/>
              <a:ext cx="810000" cy="658382"/>
            </a:xfrm>
            <a:prstGeom prst="can">
              <a:avLst>
                <a:gd name="adj" fmla="val 50000"/>
              </a:avLst>
            </a:prstGeom>
            <a:solidFill>
              <a:schemeClr val="tx1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28" name="Gerader Verbinder 27"/>
            <p:cNvCxnSpPr>
              <a:stCxn id="27" idx="3"/>
            </p:cNvCxnSpPr>
            <p:nvPr/>
          </p:nvCxnSpPr>
          <p:spPr>
            <a:xfrm>
              <a:off x="5557567" y="3617912"/>
              <a:ext cx="0" cy="256679"/>
            </a:xfrm>
            <a:prstGeom prst="line">
              <a:avLst/>
            </a:prstGeom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636553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Projekt Smart Home / Historie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3"/>
          </p:nvPr>
        </p:nvSpPr>
        <p:spPr>
          <a:xfrm>
            <a:off x="913774" y="1629001"/>
            <a:ext cx="10363826" cy="5399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b="1" dirty="0" smtClean="0"/>
              <a:t>16.11.2019</a:t>
            </a:r>
            <a:r>
              <a:rPr lang="de-DE" dirty="0" smtClean="0"/>
              <a:t> - </a:t>
            </a:r>
            <a:r>
              <a:rPr lang="de-DE" b="1" dirty="0" smtClean="0">
                <a:solidFill>
                  <a:srgbClr val="CC0066"/>
                </a:solidFill>
              </a:rPr>
              <a:t>Pi </a:t>
            </a:r>
            <a:r>
              <a:rPr lang="de-DE" b="1" dirty="0" err="1" smtClean="0">
                <a:solidFill>
                  <a:srgbClr val="CC0066"/>
                </a:solidFill>
              </a:rPr>
              <a:t>And</a:t>
            </a:r>
            <a:r>
              <a:rPr lang="de-DE" b="1" dirty="0" smtClean="0">
                <a:solidFill>
                  <a:srgbClr val="CC0066"/>
                </a:solidFill>
              </a:rPr>
              <a:t> More 12</a:t>
            </a:r>
            <a:r>
              <a:rPr lang="de-DE" dirty="0" smtClean="0"/>
              <a:t>: </a:t>
            </a:r>
            <a:r>
              <a:rPr lang="de-DE" dirty="0" smtClean="0"/>
              <a:t>Beitrag </a:t>
            </a:r>
            <a:r>
              <a:rPr lang="de-DE" dirty="0" smtClean="0"/>
              <a:t>„Smart Speaker mit Snips.AI</a:t>
            </a:r>
            <a:r>
              <a:rPr lang="de-DE" dirty="0" smtClean="0"/>
              <a:t>“</a:t>
            </a:r>
            <a:endParaRPr lang="de-DE" dirty="0" smtClean="0"/>
          </a:p>
        </p:txBody>
      </p:sp>
      <p:sp>
        <p:nvSpPr>
          <p:cNvPr id="10" name="Fußzeilenplatzhalt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11" name="Foliennummernplatzhalt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grpSp>
        <p:nvGrpSpPr>
          <p:cNvPr id="5" name="Gruppieren 4"/>
          <p:cNvGrpSpPr/>
          <p:nvPr/>
        </p:nvGrpSpPr>
        <p:grpSpPr>
          <a:xfrm>
            <a:off x="913774" y="3505877"/>
            <a:ext cx="8309000" cy="2083123"/>
            <a:chOff x="913774" y="3505877"/>
            <a:chExt cx="8309000" cy="2083123"/>
          </a:xfrm>
        </p:grpSpPr>
        <p:pic>
          <p:nvPicPr>
            <p:cNvPr id="3" name="Grafik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13774" y="3505877"/>
              <a:ext cx="5940000" cy="2078244"/>
            </a:xfrm>
            <a:prstGeom prst="rect">
              <a:avLst/>
            </a:prstGeom>
            <a:solidFill>
              <a:srgbClr val="303C4A"/>
            </a:solidFill>
            <a:ln>
              <a:noFill/>
            </a:ln>
            <a:effectLst>
              <a:outerShdw blurRad="177800" dist="50800" dir="5400000" sx="101000" sy="101000" algn="ctr" rotWithShape="0">
                <a:srgbClr val="1DB6D8">
                  <a:alpha val="85000"/>
                </a:srgbClr>
              </a:outerShdw>
            </a:effectLst>
          </p:spPr>
        </p:pic>
        <p:pic>
          <p:nvPicPr>
            <p:cNvPr id="6" name="Grafik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356000" y="3505878"/>
              <a:ext cx="1866774" cy="2083122"/>
            </a:xfrm>
            <a:prstGeom prst="rect">
              <a:avLst/>
            </a:prstGeom>
            <a:solidFill>
              <a:srgbClr val="303C4A"/>
            </a:solidFill>
            <a:ln>
              <a:noFill/>
            </a:ln>
            <a:effectLst>
              <a:outerShdw blurRad="177800" dist="50800" dir="5400000" sx="101000" sy="101000" algn="ctr" rotWithShape="0">
                <a:srgbClr val="1DB6D8">
                  <a:alpha val="85000"/>
                </a:srgbClr>
              </a:outerShdw>
            </a:effectLst>
          </p:spPr>
        </p:pic>
      </p:grpSp>
      <p:sp>
        <p:nvSpPr>
          <p:cNvPr id="8" name="Inhaltsplatzhalter 3"/>
          <p:cNvSpPr txBox="1">
            <a:spLocks/>
          </p:cNvSpPr>
          <p:nvPr/>
        </p:nvSpPr>
        <p:spPr>
          <a:xfrm>
            <a:off x="913774" y="2155877"/>
            <a:ext cx="10363826" cy="54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rgbClr val="FA9628"/>
              </a:buClr>
              <a:buFont typeface="Arial" panose="020B0604020202020204" pitchFamily="34" charset="0"/>
              <a:buChar char="•"/>
              <a:defRPr sz="2400" kern="1200" cap="none" baseline="0">
                <a:solidFill>
                  <a:srgbClr val="B0BDCC"/>
                </a:solidFill>
                <a:effectLst/>
                <a:latin typeface="+mn-lt"/>
                <a:ea typeface="Cooper Hewitt" pitchFamily="50" charset="0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FA9628"/>
              </a:buClr>
              <a:buFont typeface="Arial" panose="020B0604020202020204" pitchFamily="34" charset="0"/>
              <a:buChar char="•"/>
              <a:defRPr sz="2400" kern="1200" cap="none" baseline="0">
                <a:solidFill>
                  <a:srgbClr val="B0BDCC"/>
                </a:solidFill>
                <a:effectLst/>
                <a:latin typeface="+mn-lt"/>
                <a:ea typeface="Cooper Hewitt" pitchFamily="50" charset="0"/>
                <a:cs typeface="Calibri" panose="020F0502020204030204" pitchFamily="34" charset="0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FA9628"/>
              </a:buClr>
              <a:buFont typeface="Arial" panose="020B0604020202020204" pitchFamily="34" charset="0"/>
              <a:buChar char="•"/>
              <a:defRPr sz="2400" kern="1200" cap="none" baseline="0">
                <a:solidFill>
                  <a:srgbClr val="B0BDCC"/>
                </a:solidFill>
                <a:effectLst/>
                <a:latin typeface="+mn-lt"/>
                <a:ea typeface="Cooper Hewitt" pitchFamily="50" charset="0"/>
                <a:cs typeface="Calibri" panose="020F0502020204030204" pitchFamily="34" charset="0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FA9628"/>
              </a:buClr>
              <a:buFont typeface="Arial" panose="020B0604020202020204" pitchFamily="34" charset="0"/>
              <a:buChar char="•"/>
              <a:defRPr sz="2400" kern="1200" cap="none" baseline="0">
                <a:solidFill>
                  <a:srgbClr val="B0BDCC"/>
                </a:solidFill>
                <a:effectLst/>
                <a:latin typeface="+mn-lt"/>
                <a:ea typeface="Cooper Hewitt" pitchFamily="50" charset="0"/>
                <a:cs typeface="Calibri" panose="020F0502020204030204" pitchFamily="34" charset="0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FA9628"/>
              </a:buClr>
              <a:buFont typeface="Arial" panose="020B0604020202020204" pitchFamily="34" charset="0"/>
              <a:buChar char="•"/>
              <a:defRPr sz="2400" kern="1200" cap="none" baseline="0">
                <a:solidFill>
                  <a:srgbClr val="B0BDCC"/>
                </a:solidFill>
                <a:effectLst/>
                <a:latin typeface="+mn-lt"/>
                <a:ea typeface="Cooper Hewitt" pitchFamily="50" charset="0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de-DE" b="1" dirty="0" smtClean="0"/>
              <a:t>20.11.2019</a:t>
            </a:r>
            <a:r>
              <a:rPr lang="de-DE" dirty="0" smtClean="0"/>
              <a:t> - </a:t>
            </a:r>
            <a:r>
              <a:rPr lang="de-DE" b="1" dirty="0" err="1" smtClean="0">
                <a:solidFill>
                  <a:schemeClr val="bg1"/>
                </a:solidFill>
              </a:rPr>
              <a:t>Sonos</a:t>
            </a:r>
            <a:r>
              <a:rPr lang="de-DE" dirty="0" smtClean="0">
                <a:solidFill>
                  <a:schemeClr val="bg1"/>
                </a:solidFill>
              </a:rPr>
              <a:t> </a:t>
            </a:r>
            <a:r>
              <a:rPr lang="de-DE" dirty="0" smtClean="0"/>
              <a:t>kauft Snips.AI auf, Ende des Open Source wird angekündigt</a:t>
            </a:r>
          </a:p>
        </p:txBody>
      </p:sp>
      <p:sp>
        <p:nvSpPr>
          <p:cNvPr id="9" name="Inhaltsplatzhalter 3"/>
          <p:cNvSpPr txBox="1">
            <a:spLocks/>
          </p:cNvSpPr>
          <p:nvPr/>
        </p:nvSpPr>
        <p:spPr>
          <a:xfrm>
            <a:off x="913774" y="2695876"/>
            <a:ext cx="10363826" cy="5662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rgbClr val="FA9628"/>
              </a:buClr>
              <a:buFont typeface="Arial" panose="020B0604020202020204" pitchFamily="34" charset="0"/>
              <a:buChar char="•"/>
              <a:defRPr sz="2400" kern="1200" cap="none" baseline="0">
                <a:solidFill>
                  <a:srgbClr val="B0BDCC"/>
                </a:solidFill>
                <a:effectLst/>
                <a:latin typeface="+mn-lt"/>
                <a:ea typeface="Cooper Hewitt" pitchFamily="50" charset="0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FA9628"/>
              </a:buClr>
              <a:buFont typeface="Arial" panose="020B0604020202020204" pitchFamily="34" charset="0"/>
              <a:buChar char="•"/>
              <a:defRPr sz="2400" kern="1200" cap="none" baseline="0">
                <a:solidFill>
                  <a:srgbClr val="B0BDCC"/>
                </a:solidFill>
                <a:effectLst/>
                <a:latin typeface="+mn-lt"/>
                <a:ea typeface="Cooper Hewitt" pitchFamily="50" charset="0"/>
                <a:cs typeface="Calibri" panose="020F0502020204030204" pitchFamily="34" charset="0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FA9628"/>
              </a:buClr>
              <a:buFont typeface="Arial" panose="020B0604020202020204" pitchFamily="34" charset="0"/>
              <a:buChar char="•"/>
              <a:defRPr sz="2400" kern="1200" cap="none" baseline="0">
                <a:solidFill>
                  <a:srgbClr val="B0BDCC"/>
                </a:solidFill>
                <a:effectLst/>
                <a:latin typeface="+mn-lt"/>
                <a:ea typeface="Cooper Hewitt" pitchFamily="50" charset="0"/>
                <a:cs typeface="Calibri" panose="020F0502020204030204" pitchFamily="34" charset="0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FA9628"/>
              </a:buClr>
              <a:buFont typeface="Arial" panose="020B0604020202020204" pitchFamily="34" charset="0"/>
              <a:buChar char="•"/>
              <a:defRPr sz="2400" kern="1200" cap="none" baseline="0">
                <a:solidFill>
                  <a:srgbClr val="B0BDCC"/>
                </a:solidFill>
                <a:effectLst/>
                <a:latin typeface="+mn-lt"/>
                <a:ea typeface="Cooper Hewitt" pitchFamily="50" charset="0"/>
                <a:cs typeface="Calibri" panose="020F0502020204030204" pitchFamily="34" charset="0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rgbClr val="FA9628"/>
              </a:buClr>
              <a:buFont typeface="Arial" panose="020B0604020202020204" pitchFamily="34" charset="0"/>
              <a:buChar char="•"/>
              <a:defRPr sz="2400" kern="1200" cap="none" baseline="0">
                <a:solidFill>
                  <a:srgbClr val="B0BDCC"/>
                </a:solidFill>
                <a:effectLst/>
                <a:latin typeface="+mn-lt"/>
                <a:ea typeface="Cooper Hewitt" pitchFamily="50" charset="0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de-DE" b="1" dirty="0" smtClean="0"/>
              <a:t>31.01.2020</a:t>
            </a:r>
            <a:r>
              <a:rPr lang="de-DE" dirty="0" smtClean="0"/>
              <a:t> - Snips.AI stellt das Open Source-Projekt ein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232618450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smtClean="0"/>
              <a:t>2.</a:t>
            </a:r>
            <a:r>
              <a:rPr lang="de-DE" dirty="0" smtClean="0"/>
              <a:t> Alles auf Anfang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Warum es nicht aus ist, wenn es aus </a:t>
            </a:r>
            <a:r>
              <a:rPr lang="de-DE" dirty="0" smtClean="0"/>
              <a:t>ist</a:t>
            </a:r>
            <a:endParaRPr lang="de-DE" dirty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248612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Alles auf Anfang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de-DE" b="1" dirty="0"/>
              <a:t>Warum </a:t>
            </a:r>
            <a:r>
              <a:rPr lang="de-DE" b="1" dirty="0" smtClean="0"/>
              <a:t>war </a:t>
            </a:r>
            <a:r>
              <a:rPr lang="de-DE" b="1" dirty="0" smtClean="0">
                <a:solidFill>
                  <a:srgbClr val="1DB6D8"/>
                </a:solidFill>
              </a:rPr>
              <a:t>Snips.ai</a:t>
            </a:r>
            <a:r>
              <a:rPr lang="de-DE" b="1" dirty="0" smtClean="0"/>
              <a:t> so praktisch?</a:t>
            </a:r>
          </a:p>
          <a:p>
            <a:r>
              <a:rPr lang="de-DE" dirty="0" smtClean="0"/>
              <a:t>Offline-Spracherkennung ohne Cloud</a:t>
            </a:r>
          </a:p>
          <a:p>
            <a:r>
              <a:rPr lang="de-DE" dirty="0" smtClean="0"/>
              <a:t>Von Haus aus </a:t>
            </a:r>
            <a:r>
              <a:rPr lang="de-DE" dirty="0" err="1" smtClean="0"/>
              <a:t>Raspberry</a:t>
            </a:r>
            <a:r>
              <a:rPr lang="de-DE" dirty="0" smtClean="0"/>
              <a:t> Pi-fähig</a:t>
            </a:r>
          </a:p>
          <a:p>
            <a:r>
              <a:rPr lang="de-DE" dirty="0" smtClean="0"/>
              <a:t>Große Community</a:t>
            </a:r>
          </a:p>
          <a:p>
            <a:r>
              <a:rPr lang="de-DE" dirty="0" smtClean="0"/>
              <a:t>Für Snips.ai gab es viele Community-</a:t>
            </a:r>
            <a:r>
              <a:rPr lang="de-DE" dirty="0" err="1" smtClean="0"/>
              <a:t>Plugins</a:t>
            </a:r>
            <a:r>
              <a:rPr lang="de-DE" dirty="0" smtClean="0"/>
              <a:t>:</a:t>
            </a:r>
          </a:p>
          <a:p>
            <a:pPr lvl="1"/>
            <a:r>
              <a:rPr lang="de-DE" dirty="0" smtClean="0"/>
              <a:t>IKEA </a:t>
            </a:r>
            <a:r>
              <a:rPr lang="de-DE" dirty="0" err="1" smtClean="0"/>
              <a:t>Tradfri</a:t>
            </a:r>
            <a:endParaRPr lang="de-DE" dirty="0" smtClean="0"/>
          </a:p>
          <a:p>
            <a:pPr lvl="1"/>
            <a:r>
              <a:rPr lang="de-DE" dirty="0" smtClean="0"/>
              <a:t>Philips </a:t>
            </a:r>
            <a:r>
              <a:rPr lang="de-DE" dirty="0" err="1" smtClean="0"/>
              <a:t>Hue</a:t>
            </a:r>
            <a:endParaRPr lang="de-DE" dirty="0" smtClean="0"/>
          </a:p>
          <a:p>
            <a:pPr lvl="1"/>
            <a:r>
              <a:rPr lang="de-DE" dirty="0" err="1" smtClean="0"/>
              <a:t>Sonos</a:t>
            </a:r>
            <a:r>
              <a:rPr lang="de-DE" dirty="0" smtClean="0"/>
              <a:t> (…)</a:t>
            </a:r>
          </a:p>
          <a:p>
            <a:pPr lvl="1"/>
            <a:r>
              <a:rPr lang="de-DE" dirty="0" smtClean="0"/>
              <a:t>…</a:t>
            </a:r>
            <a:endParaRPr lang="de-DE" dirty="0"/>
          </a:p>
        </p:txBody>
      </p:sp>
      <p:sp>
        <p:nvSpPr>
          <p:cNvPr id="10" name="Fußzeilenplatzhalt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11" name="Foliennummernplatzhalt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5" name="Textfeld 4"/>
          <p:cNvSpPr txBox="1"/>
          <p:nvPr/>
        </p:nvSpPr>
        <p:spPr>
          <a:xfrm rot="21009169">
            <a:off x="4267114" y="4822584"/>
            <a:ext cx="3780000" cy="400110"/>
          </a:xfrm>
          <a:prstGeom prst="rect">
            <a:avLst/>
          </a:prstGeom>
          <a:noFill/>
          <a:ln w="44450">
            <a:solidFill>
              <a:srgbClr val="DC365A"/>
            </a:solidFill>
          </a:ln>
          <a:effectLst>
            <a:outerShdw blurRad="177800" dist="50800" dir="5400000" sx="101000" sy="101000" algn="ctr" rotWithShape="0">
              <a:srgbClr val="DC335A">
                <a:alpha val="85000"/>
              </a:srgbClr>
            </a:outerShdw>
          </a:effectLst>
        </p:spPr>
        <p:txBody>
          <a:bodyPr rot="0" spcFirstLastPara="0" vertOverflow="overflow" horzOverflow="overflow" vert="horz" wrap="square" lIns="36000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  <a:lvl1pPr>
              <a:defRPr lang="de-DE" sz="2000" b="0" cap="none" baseline="0" dirty="0">
                <a:solidFill>
                  <a:schemeClr val="bg1"/>
                </a:solidFill>
                <a:effectLst/>
              </a:defRPr>
            </a:lvl1pPr>
          </a:lstStyle>
          <a:p>
            <a:pPr algn="ctr"/>
            <a:r>
              <a:rPr lang="de-DE" sz="2400" b="1" dirty="0" smtClean="0">
                <a:solidFill>
                  <a:srgbClr val="DC365A"/>
                </a:solidFill>
              </a:rPr>
              <a:t>SMART HOME.</a:t>
            </a:r>
            <a:endParaRPr lang="de-DE" sz="2400" b="1" dirty="0">
              <a:solidFill>
                <a:srgbClr val="DC365A"/>
              </a:solidFill>
            </a:endParaRP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7600" y="2889000"/>
            <a:ext cx="2438400" cy="2720996"/>
          </a:xfrm>
          <a:prstGeom prst="rect">
            <a:avLst/>
          </a:prstGeom>
          <a:solidFill>
            <a:srgbClr val="303C4A"/>
          </a:solidFill>
          <a:ln>
            <a:noFill/>
          </a:ln>
          <a:effectLst>
            <a:outerShdw blurRad="177800" dist="50800" dir="5400000" sx="101000" sy="101000" algn="ctr" rotWithShape="0">
              <a:srgbClr val="1DB6D8">
                <a:alpha val="8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840019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Alles auf Anfang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b="1" dirty="0" smtClean="0"/>
              <a:t>Neues Projekt: </a:t>
            </a:r>
            <a:r>
              <a:rPr lang="de-DE" b="1" dirty="0" smtClean="0">
                <a:solidFill>
                  <a:srgbClr val="1DB6D8"/>
                </a:solidFill>
              </a:rPr>
              <a:t>»</a:t>
            </a:r>
            <a:r>
              <a:rPr lang="de-DE" b="1" dirty="0" err="1" smtClean="0">
                <a:solidFill>
                  <a:srgbClr val="1DB6D8"/>
                </a:solidFill>
              </a:rPr>
              <a:t>Sinos</a:t>
            </a:r>
            <a:r>
              <a:rPr lang="de-DE" b="1" dirty="0" smtClean="0">
                <a:solidFill>
                  <a:srgbClr val="1DB6D8"/>
                </a:solidFill>
              </a:rPr>
              <a:t>«</a:t>
            </a:r>
          </a:p>
          <a:p>
            <a:r>
              <a:rPr lang="de-DE" dirty="0" smtClean="0"/>
              <a:t>Sprachsteuerung für </a:t>
            </a:r>
            <a:r>
              <a:rPr lang="de-DE" b="1" dirty="0" smtClean="0">
                <a:solidFill>
                  <a:schemeClr val="bg1"/>
                </a:solidFill>
              </a:rPr>
              <a:t>Smart</a:t>
            </a:r>
            <a:r>
              <a:rPr lang="de-DE" dirty="0" smtClean="0">
                <a:solidFill>
                  <a:schemeClr val="bg1"/>
                </a:solidFill>
              </a:rPr>
              <a:t> </a:t>
            </a:r>
            <a:r>
              <a:rPr lang="de-DE" dirty="0" err="1" smtClean="0"/>
              <a:t>Homes</a:t>
            </a:r>
            <a:endParaRPr lang="de-DE" dirty="0" smtClean="0"/>
          </a:p>
          <a:p>
            <a:r>
              <a:rPr lang="de-DE" dirty="0" smtClean="0"/>
              <a:t>Spracherkennung </a:t>
            </a:r>
            <a:r>
              <a:rPr lang="de-DE" dirty="0" smtClean="0"/>
              <a:t>offline</a:t>
            </a:r>
          </a:p>
          <a:p>
            <a:r>
              <a:rPr lang="de-DE" dirty="0" smtClean="0"/>
              <a:t>Hardwareunabhängig (PC, Pi, …)</a:t>
            </a:r>
            <a:endParaRPr lang="de-DE" dirty="0" smtClean="0"/>
          </a:p>
          <a:p>
            <a:r>
              <a:rPr lang="de-DE" dirty="0" smtClean="0"/>
              <a:t>Plattformunabhängig (Linux, </a:t>
            </a:r>
            <a:r>
              <a:rPr lang="de-DE" dirty="0" err="1" smtClean="0"/>
              <a:t>Win</a:t>
            </a:r>
            <a:r>
              <a:rPr lang="de-DE" dirty="0" smtClean="0"/>
              <a:t>, …)</a:t>
            </a:r>
            <a:endParaRPr lang="de-DE" dirty="0" smtClean="0"/>
          </a:p>
          <a:p>
            <a:r>
              <a:rPr lang="de-DE" dirty="0" smtClean="0"/>
              <a:t>Einfach modular erweiterbar</a:t>
            </a:r>
            <a:endParaRPr lang="de-DE" dirty="0"/>
          </a:p>
          <a:p>
            <a:r>
              <a:rPr lang="de-DE" dirty="0" smtClean="0"/>
              <a:t>Sprachausgabe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1026" name="Picture 2" descr="Bildergebnis für meme thinki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042"/>
          <a:stretch/>
        </p:blipFill>
        <p:spPr bwMode="auto">
          <a:xfrm>
            <a:off x="6982109" y="1989000"/>
            <a:ext cx="4295491" cy="2880000"/>
          </a:xfrm>
          <a:prstGeom prst="rect">
            <a:avLst/>
          </a:prstGeom>
          <a:solidFill>
            <a:srgbClr val="DC365A"/>
          </a:solidFill>
          <a:ln>
            <a:noFill/>
          </a:ln>
          <a:effectLst>
            <a:outerShdw blurRad="177800" dist="50800" dir="5400000" sx="101000" sy="101000" algn="ctr" rotWithShape="0">
              <a:srgbClr val="DC335A">
                <a:alpha val="85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12387804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»Periodensystem der KI«</a:t>
            </a:r>
            <a:endParaRPr lang="de-DE" dirty="0"/>
          </a:p>
        </p:txBody>
      </p:sp>
      <p:sp>
        <p:nvSpPr>
          <p:cNvPr id="37" name="Inhaltsplatzhalter 36"/>
          <p:cNvSpPr>
            <a:spLocks noGrp="1"/>
          </p:cNvSpPr>
          <p:nvPr>
            <p:ph sz="quarter" idx="13"/>
          </p:nvPr>
        </p:nvSpPr>
        <p:spPr>
          <a:xfrm>
            <a:off x="7678226" y="1413000"/>
            <a:ext cx="3600000" cy="1259999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de-DE" sz="1800" b="1" dirty="0">
                <a:solidFill>
                  <a:schemeClr val="accent1"/>
                </a:solidFill>
                <a:ea typeface="+mn-ea"/>
                <a:cs typeface="+mn-cs"/>
              </a:rPr>
              <a:t>Q</a:t>
            </a:r>
            <a:r>
              <a:rPr lang="de-DE" sz="1800" b="1" dirty="0">
                <a:solidFill>
                  <a:srgbClr val="FA9628"/>
                </a:solidFill>
                <a:ea typeface="+mn-ea"/>
                <a:cs typeface="+mn-cs"/>
              </a:rPr>
              <a:t>uelle</a:t>
            </a:r>
            <a:r>
              <a:rPr lang="de-DE" sz="1800" b="1" dirty="0">
                <a:solidFill>
                  <a:schemeClr val="accent1"/>
                </a:solidFill>
                <a:ea typeface="+mn-ea"/>
                <a:cs typeface="+mn-cs"/>
              </a:rPr>
              <a:t> (IBM</a:t>
            </a:r>
            <a:r>
              <a:rPr lang="de-DE" sz="1800" b="1" dirty="0" smtClean="0">
                <a:solidFill>
                  <a:schemeClr val="accent1"/>
                </a:solidFill>
                <a:ea typeface="+mn-ea"/>
                <a:cs typeface="+mn-cs"/>
              </a:rPr>
              <a:t>?)</a:t>
            </a:r>
            <a:r>
              <a:rPr lang="de-DE" sz="1600" b="1" dirty="0" smtClean="0"/>
              <a:t/>
            </a:r>
            <a:br>
              <a:rPr lang="de-DE" sz="1600" b="1" dirty="0" smtClean="0"/>
            </a:br>
            <a:r>
              <a:rPr lang="de-DE" sz="1800" dirty="0" smtClean="0">
                <a:solidFill>
                  <a:schemeClr val="bg1"/>
                </a:solidFill>
              </a:rPr>
              <a:t>https</a:t>
            </a:r>
            <a:r>
              <a:rPr lang="de-DE" sz="1800" dirty="0">
                <a:solidFill>
                  <a:schemeClr val="bg1"/>
                </a:solidFill>
              </a:rPr>
              <a:t>://www.datasciencecentral.com/profiles/blogs/the-periodic-table-of-ai</a:t>
            </a:r>
            <a:endParaRPr lang="de-DE" sz="16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de-DE" sz="1600" dirty="0"/>
          </a:p>
        </p:txBody>
      </p:sp>
      <p:sp>
        <p:nvSpPr>
          <p:cNvPr id="7" name="Eine Ecke des Rechtecks schneiden 6"/>
          <p:cNvSpPr/>
          <p:nvPr/>
        </p:nvSpPr>
        <p:spPr>
          <a:xfrm>
            <a:off x="1146864" y="1413000"/>
            <a:ext cx="968017" cy="840861"/>
          </a:xfrm>
          <a:prstGeom prst="snip1Rect">
            <a:avLst/>
          </a:prstGeom>
          <a:solidFill>
            <a:schemeClr val="accent4">
              <a:lumMod val="60000"/>
              <a:lumOff val="40000"/>
            </a:schemeClr>
          </a:solidFill>
          <a:ln w="31750">
            <a:solidFill>
              <a:srgbClr val="DC335A"/>
            </a:solidFill>
          </a:ln>
          <a:effectLst>
            <a:glow rad="25400">
              <a:srgbClr val="DC335A">
                <a:alpha val="81000"/>
              </a:srgb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Sr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Speech Recognition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8" name="Eine Ecke des Rechtecks schneiden 7"/>
          <p:cNvSpPr/>
          <p:nvPr/>
        </p:nvSpPr>
        <p:spPr>
          <a:xfrm>
            <a:off x="1146864" y="2340734"/>
            <a:ext cx="968017" cy="840861"/>
          </a:xfrm>
          <a:prstGeom prst="snip1Rect">
            <a:avLst/>
          </a:prstGeom>
          <a:solidFill>
            <a:schemeClr val="accent4">
              <a:lumMod val="60000"/>
              <a:lumOff val="40000"/>
            </a:schemeClr>
          </a:solidFill>
          <a:ln w="31750">
            <a:solidFill>
              <a:srgbClr val="DC335A"/>
            </a:solidFill>
          </a:ln>
          <a:effectLst>
            <a:glow rad="25400">
              <a:srgbClr val="DC335A">
                <a:alpha val="81000"/>
              </a:srgb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Ar</a:t>
            </a: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Audio Recognition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9" name="Eine Ecke des Rechtecks schneiden 8"/>
          <p:cNvSpPr/>
          <p:nvPr/>
        </p:nvSpPr>
        <p:spPr>
          <a:xfrm>
            <a:off x="1146863" y="3284358"/>
            <a:ext cx="968017" cy="840861"/>
          </a:xfrm>
          <a:prstGeom prst="snip1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F</a:t>
            </a:r>
            <a:r>
              <a:rPr lang="de-DE" sz="2400" dirty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r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Face Recognition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0" name="Eine Ecke des Rechtecks schneiden 9"/>
          <p:cNvSpPr/>
          <p:nvPr/>
        </p:nvSpPr>
        <p:spPr>
          <a:xfrm>
            <a:off x="1146864" y="4227982"/>
            <a:ext cx="968017" cy="840861"/>
          </a:xfrm>
          <a:prstGeom prst="snip1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Ir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Image Recognition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1" name="Eine Ecke des Rechtecks schneiden 10"/>
          <p:cNvSpPr/>
          <p:nvPr/>
        </p:nvSpPr>
        <p:spPr>
          <a:xfrm>
            <a:off x="1146862" y="5179672"/>
            <a:ext cx="968017" cy="840861"/>
          </a:xfrm>
          <a:prstGeom prst="snip1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G</a:t>
            </a:r>
            <a:r>
              <a:rPr lang="de-DE" sz="2400" dirty="0" err="1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r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General Recognition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2" name="Eine Ecke des Rechtecks schneiden 11"/>
          <p:cNvSpPr/>
          <p:nvPr/>
        </p:nvSpPr>
        <p:spPr>
          <a:xfrm>
            <a:off x="2264166" y="1415594"/>
            <a:ext cx="968017" cy="838268"/>
          </a:xfrm>
          <a:prstGeom prst="snip1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Si</a:t>
            </a: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Speech </a:t>
            </a: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Identification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3" name="Eine Ecke des Rechtecks schneiden 12"/>
          <p:cNvSpPr/>
          <p:nvPr/>
        </p:nvSpPr>
        <p:spPr>
          <a:xfrm>
            <a:off x="2264168" y="2340734"/>
            <a:ext cx="968015" cy="840861"/>
          </a:xfrm>
          <a:prstGeom prst="snip1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Ai</a:t>
            </a: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Audio </a:t>
            </a: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Identification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4" name="Eine Ecke des Rechtecks schneiden 13"/>
          <p:cNvSpPr/>
          <p:nvPr/>
        </p:nvSpPr>
        <p:spPr>
          <a:xfrm>
            <a:off x="2264168" y="3284358"/>
            <a:ext cx="968015" cy="840861"/>
          </a:xfrm>
          <a:prstGeom prst="snip1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Fi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Face </a:t>
            </a: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Identification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5" name="Eine Ecke des Rechtecks schneiden 14"/>
          <p:cNvSpPr/>
          <p:nvPr/>
        </p:nvSpPr>
        <p:spPr>
          <a:xfrm>
            <a:off x="2264168" y="4227982"/>
            <a:ext cx="968015" cy="840861"/>
          </a:xfrm>
          <a:prstGeom prst="snip1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Ii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Image </a:t>
            </a: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Identification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6" name="Eine Ecke des Rechtecks schneiden 15"/>
          <p:cNvSpPr/>
          <p:nvPr/>
        </p:nvSpPr>
        <p:spPr>
          <a:xfrm>
            <a:off x="2264166" y="5179672"/>
            <a:ext cx="968017" cy="840861"/>
          </a:xfrm>
          <a:prstGeom prst="snip1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Gi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General </a:t>
            </a: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Identification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7" name="Eine Ecke des Rechtecks schneiden 16"/>
          <p:cNvSpPr/>
          <p:nvPr/>
        </p:nvSpPr>
        <p:spPr>
          <a:xfrm>
            <a:off x="3419228" y="5179672"/>
            <a:ext cx="964282" cy="840861"/>
          </a:xfrm>
          <a:prstGeom prst="snip1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Da</a:t>
            </a: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Data</a:t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Analytics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8" name="Eine Ecke des Rechtecks schneiden 17"/>
          <p:cNvSpPr/>
          <p:nvPr/>
        </p:nvSpPr>
        <p:spPr>
          <a:xfrm>
            <a:off x="4581425" y="5180139"/>
            <a:ext cx="958187" cy="840861"/>
          </a:xfrm>
          <a:prstGeom prst="snip1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Te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Text</a:t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Extraction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9" name="Eine Ecke des Rechtecks schneiden 18"/>
          <p:cNvSpPr/>
          <p:nvPr/>
        </p:nvSpPr>
        <p:spPr>
          <a:xfrm>
            <a:off x="3419226" y="2339592"/>
            <a:ext cx="964284" cy="840861"/>
          </a:xfrm>
          <a:prstGeom prst="snip1Rec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P</a:t>
            </a:r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</a:t>
            </a:r>
          </a:p>
          <a:p>
            <a:pPr algn="ctr"/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Predictive</a:t>
            </a:r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 </a:t>
            </a: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Inference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0" name="Eine Ecke des Rechtecks schneiden 19"/>
          <p:cNvSpPr/>
          <p:nvPr/>
        </p:nvSpPr>
        <p:spPr>
          <a:xfrm>
            <a:off x="4581426" y="2339591"/>
            <a:ext cx="958186" cy="840861"/>
          </a:xfrm>
          <a:prstGeom prst="snip1Rec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Pl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Planing</a:t>
            </a:r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/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1" name="Eine Ecke des Rechtecks schneiden 20"/>
          <p:cNvSpPr/>
          <p:nvPr/>
        </p:nvSpPr>
        <p:spPr>
          <a:xfrm>
            <a:off x="3419226" y="3284358"/>
            <a:ext cx="964284" cy="840861"/>
          </a:xfrm>
          <a:prstGeom prst="snip1Rec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Ei</a:t>
            </a:r>
          </a:p>
          <a:p>
            <a:pPr algn="ctr"/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Explanatory</a:t>
            </a:r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 </a:t>
            </a: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Inference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2" name="Eine Ecke des Rechtecks schneiden 21"/>
          <p:cNvSpPr/>
          <p:nvPr/>
        </p:nvSpPr>
        <p:spPr>
          <a:xfrm>
            <a:off x="3419226" y="4227982"/>
            <a:ext cx="964284" cy="840861"/>
          </a:xfrm>
          <a:prstGeom prst="snip1Rec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Sy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Synthetic</a:t>
            </a:r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 </a:t>
            </a: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Reasoning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3" name="Eine Ecke des Rechtecks schneiden 22"/>
          <p:cNvSpPr/>
          <p:nvPr/>
        </p:nvSpPr>
        <p:spPr>
          <a:xfrm>
            <a:off x="4575329" y="3292458"/>
            <a:ext cx="964283" cy="840861"/>
          </a:xfrm>
          <a:prstGeom prst="snip1Rec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Ps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Problem</a:t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Solving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4" name="Eine Ecke des Rechtecks schneiden 23"/>
          <p:cNvSpPr/>
          <p:nvPr/>
        </p:nvSpPr>
        <p:spPr>
          <a:xfrm>
            <a:off x="4581426" y="4226841"/>
            <a:ext cx="958186" cy="840861"/>
          </a:xfrm>
          <a:prstGeom prst="snip1Rec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Dm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Decision</a:t>
            </a:r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 Making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5" name="Eine Ecke des Rechtecks schneiden 24"/>
          <p:cNvSpPr/>
          <p:nvPr/>
        </p:nvSpPr>
        <p:spPr>
          <a:xfrm>
            <a:off x="5714890" y="5179672"/>
            <a:ext cx="968017" cy="840861"/>
          </a:xfrm>
          <a:prstGeom prst="snip1Rect">
            <a:avLst/>
          </a:prstGeom>
          <a:solidFill>
            <a:schemeClr val="accent6"/>
          </a:solidFill>
          <a:ln w="31750">
            <a:solidFill>
              <a:srgbClr val="DC335A"/>
            </a:solidFill>
          </a:ln>
          <a:effectLst>
            <a:glow rad="25400">
              <a:srgbClr val="DC335A">
                <a:alpha val="81000"/>
              </a:srgb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36000" tIns="72000" rIns="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Lu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Language Understanding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6" name="Eine Ecke des Rechtecks schneiden 25"/>
          <p:cNvSpPr/>
          <p:nvPr/>
        </p:nvSpPr>
        <p:spPr>
          <a:xfrm>
            <a:off x="5714881" y="4223518"/>
            <a:ext cx="968017" cy="840861"/>
          </a:xfrm>
          <a:prstGeom prst="snip1Rect">
            <a:avLst/>
          </a:prstGeom>
          <a:solidFill>
            <a:schemeClr val="accent6"/>
          </a:solidFill>
          <a:ln w="31750">
            <a:solidFill>
              <a:srgbClr val="DC335A"/>
            </a:solidFill>
          </a:ln>
          <a:effectLst>
            <a:glow rad="25400">
              <a:schemeClr val="accent2">
                <a:satMod val="175000"/>
                <a:alpha val="81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Lg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Language Generation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7" name="Eine Ecke des Rechtecks schneiden 26"/>
          <p:cNvSpPr/>
          <p:nvPr/>
        </p:nvSpPr>
        <p:spPr>
          <a:xfrm>
            <a:off x="6794881" y="3284358"/>
            <a:ext cx="968017" cy="840861"/>
          </a:xfrm>
          <a:prstGeom prst="snip1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65000"/>
                <a:lumOff val="35000"/>
                <a:alpha val="2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latin typeface="Francois One" panose="02000503040000020004" pitchFamily="2" charset="0"/>
                <a:ea typeface="Francois One" panose="02000503040000020004" pitchFamily="2" charset="0"/>
              </a:rPr>
              <a:t>Lr</a:t>
            </a:r>
            <a:endParaRPr lang="de-DE" sz="2400" dirty="0" smtClean="0"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err="1" smtClean="0">
                <a:latin typeface="Francois One" panose="02000503040000020004" pitchFamily="2" charset="0"/>
                <a:ea typeface="Francois One" panose="02000503040000020004" pitchFamily="2" charset="0"/>
              </a:rPr>
              <a:t>Relationship</a:t>
            </a:r>
            <a:r>
              <a:rPr lang="de-DE" sz="1050" dirty="0" smtClean="0">
                <a:latin typeface="Francois One" panose="02000503040000020004" pitchFamily="2" charset="0"/>
                <a:ea typeface="Francois One" panose="02000503040000020004" pitchFamily="2" charset="0"/>
              </a:rPr>
              <a:t> Learning</a:t>
            </a:r>
            <a:endParaRPr lang="de-DE" sz="1050" dirty="0"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8" name="Eine Ecke des Rechtecks schneiden 27"/>
          <p:cNvSpPr/>
          <p:nvPr/>
        </p:nvSpPr>
        <p:spPr>
          <a:xfrm>
            <a:off x="6794882" y="4223518"/>
            <a:ext cx="968017" cy="843717"/>
          </a:xfrm>
          <a:prstGeom prst="snip1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65000"/>
                <a:lumOff val="35000"/>
                <a:alpha val="2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latin typeface="Francois One" panose="02000503040000020004" pitchFamily="2" charset="0"/>
                <a:ea typeface="Francois One" panose="02000503040000020004" pitchFamily="2" charset="0"/>
              </a:rPr>
              <a:t>Lc</a:t>
            </a:r>
            <a:endParaRPr lang="de-DE" sz="2400" dirty="0" smtClean="0"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err="1" smtClean="0">
                <a:latin typeface="Francois One" panose="02000503040000020004" pitchFamily="2" charset="0"/>
                <a:ea typeface="Francois One" panose="02000503040000020004" pitchFamily="2" charset="0"/>
              </a:rPr>
              <a:t>Category</a:t>
            </a:r>
            <a:r>
              <a:rPr lang="de-DE" sz="1050" dirty="0" smtClean="0">
                <a:latin typeface="Francois One" panose="02000503040000020004" pitchFamily="2" charset="0"/>
                <a:ea typeface="Francois One" panose="02000503040000020004" pitchFamily="2" charset="0"/>
              </a:rPr>
              <a:t> Learning</a:t>
            </a:r>
            <a:endParaRPr lang="de-DE" sz="1050" dirty="0"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9" name="Eine Ecke des Rechtecks schneiden 28"/>
          <p:cNvSpPr/>
          <p:nvPr/>
        </p:nvSpPr>
        <p:spPr>
          <a:xfrm>
            <a:off x="6794881" y="5179672"/>
            <a:ext cx="968017" cy="840861"/>
          </a:xfrm>
          <a:prstGeom prst="snip1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65000"/>
                <a:lumOff val="35000"/>
                <a:alpha val="2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latin typeface="Francois One" panose="02000503040000020004" pitchFamily="2" charset="0"/>
                <a:ea typeface="Francois One" panose="02000503040000020004" pitchFamily="2" charset="0"/>
              </a:rPr>
              <a:t>Lt</a:t>
            </a:r>
            <a:endParaRPr lang="de-DE" sz="2400" dirty="0" smtClean="0"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latin typeface="Francois One" panose="02000503040000020004" pitchFamily="2" charset="0"/>
                <a:ea typeface="Francois One" panose="02000503040000020004" pitchFamily="2" charset="0"/>
              </a:rPr>
              <a:t>Knowledge </a:t>
            </a:r>
            <a:r>
              <a:rPr lang="de-DE" sz="1050" dirty="0" err="1" smtClean="0">
                <a:latin typeface="Francois One" panose="02000503040000020004" pitchFamily="2" charset="0"/>
                <a:ea typeface="Francois One" panose="02000503040000020004" pitchFamily="2" charset="0"/>
              </a:rPr>
              <a:t>Refinement</a:t>
            </a:r>
            <a:endParaRPr lang="de-DE" sz="1050" dirty="0"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30" name="Eine Ecke des Rechtecks schneiden 29"/>
          <p:cNvSpPr/>
          <p:nvPr/>
        </p:nvSpPr>
        <p:spPr>
          <a:xfrm>
            <a:off x="7874881" y="4223518"/>
            <a:ext cx="968017" cy="840861"/>
          </a:xfrm>
          <a:prstGeom prst="snip1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Ml</a:t>
            </a: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Mobility</a:t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Large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31" name="Eine Ecke des Rechtecks schneiden 30"/>
          <p:cNvSpPr/>
          <p:nvPr/>
        </p:nvSpPr>
        <p:spPr>
          <a:xfrm>
            <a:off x="7874881" y="5179672"/>
            <a:ext cx="968017" cy="840861"/>
          </a:xfrm>
          <a:prstGeom prst="snip1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Ms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Mobility</a:t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Small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32" name="Eine Ecke des Rechtecks schneiden 31"/>
          <p:cNvSpPr/>
          <p:nvPr/>
        </p:nvSpPr>
        <p:spPr>
          <a:xfrm>
            <a:off x="8954881" y="5179672"/>
            <a:ext cx="968017" cy="840861"/>
          </a:xfrm>
          <a:prstGeom prst="snip1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Ma</a:t>
            </a: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Manipulation</a:t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33" name="Eine Ecke des Rechtecks schneiden 32"/>
          <p:cNvSpPr/>
          <p:nvPr/>
        </p:nvSpPr>
        <p:spPr>
          <a:xfrm>
            <a:off x="10034881" y="5179672"/>
            <a:ext cx="968017" cy="840861"/>
          </a:xfrm>
          <a:prstGeom prst="snip1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Cn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Control</a:t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34" name="Eine Ecke des Rechtecks schneiden 33"/>
          <p:cNvSpPr/>
          <p:nvPr/>
        </p:nvSpPr>
        <p:spPr>
          <a:xfrm>
            <a:off x="10034881" y="4223518"/>
            <a:ext cx="968017" cy="840861"/>
          </a:xfrm>
          <a:prstGeom prst="snip1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Cm</a:t>
            </a: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Communication</a:t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35" name="Fußzeilenplatzhalter 3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36" name="Foliennummernplatzhalter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65027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Alles auf Anfang</a:t>
            </a:r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 smtClean="0"/>
              <a:t>Stand der Vermarktung</a:t>
            </a:r>
          </a:p>
          <a:p>
            <a:r>
              <a:rPr lang="de-DE" dirty="0" smtClean="0"/>
              <a:t>Spracherkennung (Speech-</a:t>
            </a:r>
            <a:r>
              <a:rPr lang="de-DE" dirty="0" err="1" smtClean="0"/>
              <a:t>to</a:t>
            </a:r>
            <a:r>
              <a:rPr lang="de-DE" dirty="0" smtClean="0"/>
              <a:t>-text) und Spracherzeugung (Text-</a:t>
            </a:r>
            <a:r>
              <a:rPr lang="de-DE" dirty="0" err="1" smtClean="0"/>
              <a:t>to</a:t>
            </a:r>
            <a:r>
              <a:rPr lang="de-DE" dirty="0" smtClean="0"/>
              <a:t>-</a:t>
            </a:r>
            <a:r>
              <a:rPr lang="de-DE" dirty="0" err="1" smtClean="0"/>
              <a:t>speech</a:t>
            </a:r>
            <a:r>
              <a:rPr lang="de-DE" dirty="0" smtClean="0"/>
              <a:t>) werden mitunter als trivial dargestellt, Schwächen werden heruntergespielt oder ausgeblendet</a:t>
            </a:r>
          </a:p>
          <a:p>
            <a:pPr marL="0" indent="0">
              <a:buNone/>
            </a:pPr>
            <a:r>
              <a:rPr lang="de-DE" b="1" dirty="0" smtClean="0"/>
              <a:t>Stand der Technik</a:t>
            </a:r>
          </a:p>
          <a:p>
            <a:r>
              <a:rPr lang="de-DE" dirty="0" smtClean="0"/>
              <a:t>Open-Source-Lösungen liegen häufig sehr weit hinter kommerziellen Systemen zurück</a:t>
            </a:r>
          </a:p>
          <a:p>
            <a:r>
              <a:rPr lang="de-DE" dirty="0" smtClean="0"/>
              <a:t>Die Weiterentwicklung wurde teilweise eingestellt</a:t>
            </a:r>
          </a:p>
          <a:p>
            <a:pPr marL="0" indent="0">
              <a:buNone/>
            </a:pPr>
            <a:endParaRPr lang="de-DE" b="1" dirty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59036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Inhaltsplatzhalter 5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b="1" dirty="0" smtClean="0"/>
              <a:t>Spracherkennung für Python</a:t>
            </a:r>
          </a:p>
          <a:p>
            <a:r>
              <a:rPr lang="de-DE" dirty="0" smtClean="0"/>
              <a:t>CMU Sphinx</a:t>
            </a:r>
          </a:p>
          <a:p>
            <a:r>
              <a:rPr lang="de-DE" dirty="0" smtClean="0"/>
              <a:t>Google Speech Recognition</a:t>
            </a:r>
          </a:p>
          <a:p>
            <a:r>
              <a:rPr lang="de-DE" dirty="0" smtClean="0"/>
              <a:t>Google Cloud Speech API</a:t>
            </a:r>
          </a:p>
          <a:p>
            <a:r>
              <a:rPr lang="de-DE" dirty="0" smtClean="0"/>
              <a:t>Microsoft </a:t>
            </a:r>
            <a:r>
              <a:rPr lang="de-DE" dirty="0"/>
              <a:t>Bing Voice Recognition</a:t>
            </a:r>
          </a:p>
          <a:p>
            <a:r>
              <a:rPr lang="de-DE" dirty="0" smtClean="0"/>
              <a:t>IBM </a:t>
            </a:r>
            <a:r>
              <a:rPr lang="de-DE" dirty="0"/>
              <a:t>Speech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smtClean="0"/>
              <a:t>Text</a:t>
            </a:r>
          </a:p>
          <a:p>
            <a:r>
              <a:rPr lang="de-DE" dirty="0" err="1" smtClean="0"/>
              <a:t>Snowboy</a:t>
            </a:r>
            <a:r>
              <a:rPr lang="de-DE" dirty="0" smtClean="0"/>
              <a:t> </a:t>
            </a:r>
            <a:r>
              <a:rPr lang="de-DE" dirty="0" err="1" smtClean="0"/>
              <a:t>Hotword</a:t>
            </a:r>
            <a:r>
              <a:rPr lang="de-DE" dirty="0" smtClean="0"/>
              <a:t> </a:t>
            </a:r>
            <a:r>
              <a:rPr lang="de-DE" dirty="0" err="1" smtClean="0"/>
              <a:t>Detection</a:t>
            </a:r>
            <a:endParaRPr lang="de-DE" dirty="0" smtClean="0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b="1" dirty="0">
                <a:solidFill>
                  <a:schemeClr val="accent1"/>
                </a:solidFill>
              </a:rPr>
              <a:t>Offline</a:t>
            </a:r>
            <a:r>
              <a:rPr lang="de-DE" b="1" dirty="0" smtClean="0">
                <a:solidFill>
                  <a:srgbClr val="1DB6D8"/>
                </a:solidFill>
              </a:rPr>
              <a:t> </a:t>
            </a:r>
            <a:r>
              <a:rPr lang="de-DE" b="1" dirty="0" smtClean="0"/>
              <a:t>Spracherkennung </a:t>
            </a:r>
            <a:r>
              <a:rPr lang="de-DE" b="1" dirty="0"/>
              <a:t>für </a:t>
            </a:r>
            <a:r>
              <a:rPr lang="de-DE" b="1" dirty="0" smtClean="0"/>
              <a:t>Python</a:t>
            </a:r>
            <a:endParaRPr lang="de-DE" dirty="0"/>
          </a:p>
          <a:p>
            <a:r>
              <a:rPr lang="de-DE" b="1" dirty="0">
                <a:solidFill>
                  <a:schemeClr val="accent1"/>
                </a:solidFill>
              </a:rPr>
              <a:t>CMU Sphinx</a:t>
            </a:r>
          </a:p>
          <a:p>
            <a:r>
              <a:rPr lang="de-DE" strike="sngStrike" dirty="0">
                <a:solidFill>
                  <a:schemeClr val="bg1">
                    <a:lumMod val="50000"/>
                  </a:schemeClr>
                </a:solidFill>
              </a:rPr>
              <a:t>Google Speech Recognition</a:t>
            </a:r>
          </a:p>
          <a:p>
            <a:r>
              <a:rPr lang="de-DE" strike="sngStrike" dirty="0">
                <a:solidFill>
                  <a:schemeClr val="bg1">
                    <a:lumMod val="50000"/>
                  </a:schemeClr>
                </a:solidFill>
              </a:rPr>
              <a:t>Google Cloud Speech API</a:t>
            </a:r>
          </a:p>
          <a:p>
            <a:r>
              <a:rPr lang="de-DE" strike="sngStrike" dirty="0" smtClean="0">
                <a:solidFill>
                  <a:schemeClr val="bg1">
                    <a:lumMod val="50000"/>
                  </a:schemeClr>
                </a:solidFill>
              </a:rPr>
              <a:t>Microsoft </a:t>
            </a:r>
            <a:r>
              <a:rPr lang="de-DE" strike="sngStrike" dirty="0">
                <a:solidFill>
                  <a:schemeClr val="bg1">
                    <a:lumMod val="50000"/>
                  </a:schemeClr>
                </a:solidFill>
              </a:rPr>
              <a:t>Bing Voice Recognition</a:t>
            </a:r>
          </a:p>
          <a:p>
            <a:r>
              <a:rPr lang="de-DE" strike="sngStrike" dirty="0" smtClean="0">
                <a:solidFill>
                  <a:schemeClr val="bg1">
                    <a:lumMod val="50000"/>
                  </a:schemeClr>
                </a:solidFill>
              </a:rPr>
              <a:t>IBM </a:t>
            </a:r>
            <a:r>
              <a:rPr lang="de-DE" strike="sngStrike" dirty="0">
                <a:solidFill>
                  <a:schemeClr val="bg1">
                    <a:lumMod val="50000"/>
                  </a:schemeClr>
                </a:solidFill>
              </a:rPr>
              <a:t>Speech </a:t>
            </a:r>
            <a:r>
              <a:rPr lang="de-DE" strike="sngStrike" dirty="0" err="1">
                <a:solidFill>
                  <a:schemeClr val="bg1">
                    <a:lumMod val="50000"/>
                  </a:schemeClr>
                </a:solidFill>
              </a:rPr>
              <a:t>to</a:t>
            </a:r>
            <a:r>
              <a:rPr lang="de-DE" strike="sngStrike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de-DE" strike="sngStrike" dirty="0" smtClean="0">
                <a:solidFill>
                  <a:schemeClr val="bg1">
                    <a:lumMod val="50000"/>
                  </a:schemeClr>
                </a:solidFill>
              </a:rPr>
              <a:t>Text</a:t>
            </a:r>
            <a:endParaRPr lang="de-DE" strike="sngStrike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de-DE" dirty="0" err="1" smtClean="0"/>
              <a:t>Snowboy</a:t>
            </a:r>
            <a:r>
              <a:rPr lang="de-DE" dirty="0" smtClean="0"/>
              <a:t> </a:t>
            </a:r>
            <a:r>
              <a:rPr lang="de-DE" dirty="0" err="1"/>
              <a:t>Hotword</a:t>
            </a:r>
            <a:r>
              <a:rPr lang="de-DE" dirty="0"/>
              <a:t> </a:t>
            </a:r>
            <a:r>
              <a:rPr lang="de-DE" dirty="0" err="1" smtClean="0"/>
              <a:t>Detection</a:t>
            </a:r>
            <a:endParaRPr lang="de-DE" dirty="0"/>
          </a:p>
          <a:p>
            <a:endParaRPr lang="de-DE" b="1" dirty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Alles auf Anfang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5948210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Alles auf Anfang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b="1" dirty="0" smtClean="0"/>
              <a:t>Spracherzeugung / Text </a:t>
            </a:r>
            <a:r>
              <a:rPr lang="de-DE" b="1" dirty="0" err="1" smtClean="0"/>
              <a:t>To</a:t>
            </a:r>
            <a:r>
              <a:rPr lang="de-DE" b="1" dirty="0" smtClean="0"/>
              <a:t> Speech (TTS)</a:t>
            </a:r>
          </a:p>
          <a:p>
            <a:r>
              <a:rPr lang="de-DE" dirty="0" smtClean="0"/>
              <a:t>Bei Windows kein Problem, hohe Sprachqualität</a:t>
            </a:r>
          </a:p>
          <a:p>
            <a:r>
              <a:rPr lang="de-DE" dirty="0" smtClean="0"/>
              <a:t>Bei </a:t>
            </a:r>
            <a:r>
              <a:rPr lang="de-DE" dirty="0" smtClean="0"/>
              <a:t>Open Source </a:t>
            </a:r>
            <a:r>
              <a:rPr lang="de-DE" dirty="0" smtClean="0"/>
              <a:t>ein </a:t>
            </a:r>
            <a:r>
              <a:rPr lang="de-DE" dirty="0" smtClean="0"/>
              <a:t>echtes </a:t>
            </a:r>
            <a:r>
              <a:rPr lang="de-DE" dirty="0" smtClean="0"/>
              <a:t>Problem, niedrige Sprachqualität</a:t>
            </a:r>
            <a:endParaRPr lang="de-DE" dirty="0" smtClean="0"/>
          </a:p>
          <a:p>
            <a:pPr lvl="1"/>
            <a:r>
              <a:rPr lang="de-DE" b="1" dirty="0" err="1" smtClean="0">
                <a:solidFill>
                  <a:schemeClr val="accent1"/>
                </a:solidFill>
              </a:rPr>
              <a:t>Espeak</a:t>
            </a:r>
            <a:r>
              <a:rPr lang="de-DE" dirty="0" smtClean="0"/>
              <a:t> für Linux (Sprachqualität schlecht, Weiterentwicklung?)</a:t>
            </a:r>
          </a:p>
          <a:p>
            <a:pPr lvl="1"/>
            <a:r>
              <a:rPr lang="de-DE" b="1" dirty="0" err="1">
                <a:solidFill>
                  <a:schemeClr val="accent1"/>
                </a:solidFill>
              </a:rPr>
              <a:t>Pico</a:t>
            </a:r>
            <a:r>
              <a:rPr lang="de-DE" b="1" dirty="0">
                <a:solidFill>
                  <a:schemeClr val="accent1"/>
                </a:solidFill>
              </a:rPr>
              <a:t> TTS</a:t>
            </a:r>
            <a:r>
              <a:rPr lang="de-DE" dirty="0" smtClean="0"/>
              <a:t> für Linux (Weiterentwicklung?)</a:t>
            </a:r>
          </a:p>
          <a:p>
            <a:pPr lvl="1"/>
            <a:r>
              <a:rPr lang="de-DE" strike="sngStrike" dirty="0">
                <a:solidFill>
                  <a:schemeClr val="bg1">
                    <a:lumMod val="50000"/>
                  </a:schemeClr>
                </a:solidFill>
              </a:rPr>
              <a:t>Festival (nur auf Englisch</a:t>
            </a:r>
            <a:r>
              <a:rPr lang="de-DE" dirty="0">
                <a:solidFill>
                  <a:schemeClr val="bg1">
                    <a:lumMod val="50000"/>
                  </a:schemeClr>
                </a:solidFill>
              </a:rPr>
              <a:t>)</a:t>
            </a:r>
          </a:p>
          <a:p>
            <a:r>
              <a:rPr lang="de-DE" dirty="0" smtClean="0">
                <a:solidFill>
                  <a:schemeClr val="bg1"/>
                </a:solidFill>
              </a:rPr>
              <a:t>Bisher keine praktikable Lösung</a:t>
            </a: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94991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Alles auf Anfang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b="1" dirty="0" smtClean="0"/>
              <a:t>Speech </a:t>
            </a:r>
            <a:r>
              <a:rPr lang="de-DE" b="1" dirty="0" err="1" smtClean="0"/>
              <a:t>to</a:t>
            </a:r>
            <a:r>
              <a:rPr lang="de-DE" b="1" dirty="0" smtClean="0"/>
              <a:t> Text </a:t>
            </a:r>
            <a:r>
              <a:rPr lang="de-DE" b="1" dirty="0" err="1" smtClean="0"/>
              <a:t>to</a:t>
            </a:r>
            <a:r>
              <a:rPr lang="de-DE" b="1" dirty="0" smtClean="0"/>
              <a:t> Action</a:t>
            </a:r>
          </a:p>
          <a:p>
            <a:r>
              <a:rPr lang="de-DE" dirty="0" smtClean="0"/>
              <a:t>Vom erkannten Text bis zur Aktion ist </a:t>
            </a:r>
            <a:r>
              <a:rPr lang="de-DE" dirty="0" smtClean="0"/>
              <a:t>es auch </a:t>
            </a:r>
            <a:r>
              <a:rPr lang="de-DE" dirty="0" smtClean="0"/>
              <a:t>kein Selbstläufer</a:t>
            </a:r>
          </a:p>
          <a:p>
            <a:r>
              <a:rPr lang="de-DE" dirty="0" smtClean="0"/>
              <a:t>Statistische Methoden / Text Mining notwendig (Bag </a:t>
            </a:r>
            <a:r>
              <a:rPr lang="de-DE" dirty="0" err="1" smtClean="0"/>
              <a:t>of</a:t>
            </a:r>
            <a:r>
              <a:rPr lang="de-DE" dirty="0" smtClean="0"/>
              <a:t> Words)</a:t>
            </a:r>
          </a:p>
          <a:p>
            <a:r>
              <a:rPr lang="de-DE" dirty="0" smtClean="0"/>
              <a:t>Aktionen (</a:t>
            </a:r>
            <a:r>
              <a:rPr lang="de-DE" dirty="0" err="1" smtClean="0"/>
              <a:t>Intents</a:t>
            </a:r>
            <a:r>
              <a:rPr lang="de-DE" dirty="0" smtClean="0"/>
              <a:t>) müssen </a:t>
            </a:r>
            <a:r>
              <a:rPr lang="de-DE" b="1" dirty="0" smtClean="0"/>
              <a:t>eindeutig</a:t>
            </a:r>
            <a:r>
              <a:rPr lang="de-DE" dirty="0" smtClean="0"/>
              <a:t> erkannt werden</a:t>
            </a:r>
          </a:p>
          <a:p>
            <a:r>
              <a:rPr lang="de-DE" dirty="0" smtClean="0"/>
              <a:t>Dialogsystem für Rückfragen ohne verständliches TTS </a:t>
            </a:r>
            <a:r>
              <a:rPr lang="de-DE" dirty="0" smtClean="0"/>
              <a:t>… schwierig</a:t>
            </a:r>
            <a:endParaRPr lang="de-DE" dirty="0" smtClean="0"/>
          </a:p>
          <a:p>
            <a:r>
              <a:rPr lang="de-DE" dirty="0" smtClean="0"/>
              <a:t>Hintergrundgeräusche </a:t>
            </a:r>
            <a:r>
              <a:rPr lang="de-DE" dirty="0" smtClean="0"/>
              <a:t>stören die Spracherkennung (</a:t>
            </a:r>
            <a:r>
              <a:rPr lang="de-DE" dirty="0" smtClean="0">
                <a:sym typeface="Wingdings" panose="05000000000000000000" pitchFamily="2" charset="2"/>
              </a:rPr>
              <a:t> Musik)</a:t>
            </a:r>
            <a:endParaRPr lang="de-DE" dirty="0" smtClean="0"/>
          </a:p>
          <a:p>
            <a:r>
              <a:rPr lang="de-DE" dirty="0" smtClean="0"/>
              <a:t>Eingabeerkennung ist nicht trivial</a:t>
            </a: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925981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Alles auf Anfang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b="1" dirty="0" smtClean="0"/>
              <a:t>Wie sieht das Projekt aus?</a:t>
            </a:r>
          </a:p>
          <a:p>
            <a:r>
              <a:rPr lang="de-DE" dirty="0" err="1" smtClean="0"/>
              <a:t>Raspberry</a:t>
            </a:r>
            <a:r>
              <a:rPr lang="de-DE" dirty="0" smtClean="0"/>
              <a:t> Pi 3 (Portierung auf </a:t>
            </a:r>
            <a:r>
              <a:rPr lang="de-DE" b="1" dirty="0" smtClean="0">
                <a:solidFill>
                  <a:srgbClr val="1DB6D8"/>
                </a:solidFill>
              </a:rPr>
              <a:t>Rock Pi S</a:t>
            </a:r>
            <a:r>
              <a:rPr lang="de-DE" dirty="0" smtClean="0"/>
              <a:t> ist erfolgt)</a:t>
            </a:r>
          </a:p>
          <a:p>
            <a:r>
              <a:rPr lang="de-DE" dirty="0" smtClean="0"/>
              <a:t>Python 3 </a:t>
            </a:r>
            <a:r>
              <a:rPr lang="de-DE" b="1" dirty="0" smtClean="0">
                <a:solidFill>
                  <a:srgbClr val="1DB6D8"/>
                </a:solidFill>
              </a:rPr>
              <a:t>Zip-App</a:t>
            </a:r>
            <a:r>
              <a:rPr lang="de-DE" dirty="0" smtClean="0"/>
              <a:t> (sinos.zip)</a:t>
            </a:r>
          </a:p>
          <a:p>
            <a:r>
              <a:rPr lang="de-DE" dirty="0" smtClean="0"/>
              <a:t>Eigene Actions einfach erstellbar (.</a:t>
            </a:r>
            <a:r>
              <a:rPr lang="de-DE" dirty="0" err="1" smtClean="0"/>
              <a:t>py</a:t>
            </a:r>
            <a:r>
              <a:rPr lang="de-DE" dirty="0" smtClean="0"/>
              <a:t>-Datei + YAML)</a:t>
            </a:r>
          </a:p>
          <a:p>
            <a:r>
              <a:rPr lang="de-DE" dirty="0" smtClean="0"/>
              <a:t>Für alle von CMU Sphinx unterstützten Sprachen</a:t>
            </a:r>
          </a:p>
          <a:p>
            <a:r>
              <a:rPr lang="de-DE" dirty="0" smtClean="0"/>
              <a:t>Dynamische Erkennung von Spracheingaben trotz Hintergrundgeräusch</a:t>
            </a:r>
          </a:p>
          <a:p>
            <a:r>
              <a:rPr lang="de-DE" dirty="0" smtClean="0"/>
              <a:t>Genauigkeit schwer zu messen, hängt stark von Spracheingabe ab</a:t>
            </a: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405328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Stand der Dinge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Was geht? Was nicht?</a:t>
            </a:r>
            <a:endParaRPr lang="de-DE" dirty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465981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Stand der Dinge</a:t>
            </a:r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sz="quarter" idx="13"/>
          </p:nvPr>
        </p:nvSpPr>
        <p:spPr>
          <a:xfrm>
            <a:off x="913774" y="1629000"/>
            <a:ext cx="4250917" cy="416219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de-DE" b="1" dirty="0" smtClean="0">
                <a:solidFill>
                  <a:schemeClr val="bg1"/>
                </a:solidFill>
              </a:rPr>
              <a:t>Was geht? Was geht nicht?</a:t>
            </a:r>
          </a:p>
          <a:p>
            <a:r>
              <a:rPr lang="de-DE" dirty="0" smtClean="0"/>
              <a:t>Spracherkennung</a:t>
            </a:r>
          </a:p>
          <a:p>
            <a:r>
              <a:rPr lang="de-DE" dirty="0" smtClean="0"/>
              <a:t>Training online</a:t>
            </a:r>
          </a:p>
          <a:p>
            <a:r>
              <a:rPr lang="de-DE" dirty="0" smtClean="0">
                <a:solidFill>
                  <a:srgbClr val="DC365A"/>
                </a:solidFill>
              </a:rPr>
              <a:t>Training offline</a:t>
            </a:r>
          </a:p>
          <a:p>
            <a:r>
              <a:rPr lang="de-DE" dirty="0" smtClean="0"/>
              <a:t>Eigene Actions und </a:t>
            </a:r>
            <a:r>
              <a:rPr lang="de-DE" dirty="0" err="1" smtClean="0"/>
              <a:t>Intents</a:t>
            </a:r>
            <a:endParaRPr lang="de-DE" dirty="0" smtClean="0"/>
          </a:p>
          <a:p>
            <a:r>
              <a:rPr lang="de-DE" dirty="0" smtClean="0"/>
              <a:t>Installation </a:t>
            </a:r>
            <a:r>
              <a:rPr lang="de-DE" dirty="0" err="1" smtClean="0"/>
              <a:t>Raspberry</a:t>
            </a:r>
            <a:r>
              <a:rPr lang="de-DE" dirty="0" smtClean="0"/>
              <a:t> Pi 3 Buster</a:t>
            </a:r>
          </a:p>
          <a:p>
            <a:r>
              <a:rPr lang="de-DE" dirty="0" smtClean="0">
                <a:solidFill>
                  <a:srgbClr val="DC365A"/>
                </a:solidFill>
              </a:rPr>
              <a:t>Installation Rock Pi S Stretch</a:t>
            </a:r>
          </a:p>
          <a:p>
            <a:r>
              <a:rPr lang="de-DE" dirty="0" smtClean="0"/>
              <a:t>Steuerung der </a:t>
            </a:r>
            <a:r>
              <a:rPr lang="de-DE" dirty="0" err="1" smtClean="0"/>
              <a:t>Sonos</a:t>
            </a:r>
            <a:r>
              <a:rPr lang="de-DE" dirty="0" smtClean="0"/>
              <a:t>-Anlage</a:t>
            </a:r>
            <a:endParaRPr lang="de-DE" dirty="0"/>
          </a:p>
        </p:txBody>
      </p:sp>
      <p:sp>
        <p:nvSpPr>
          <p:cNvPr id="6" name="Minus 5"/>
          <p:cNvSpPr/>
          <p:nvPr/>
        </p:nvSpPr>
        <p:spPr>
          <a:xfrm>
            <a:off x="5196000" y="3069000"/>
            <a:ext cx="459312" cy="540000"/>
          </a:xfrm>
          <a:prstGeom prst="mathMinus">
            <a:avLst>
              <a:gd name="adj1" fmla="val 19210"/>
            </a:avLst>
          </a:prstGeom>
          <a:solidFill>
            <a:srgbClr val="DC335A"/>
          </a:solidFill>
          <a:ln>
            <a:noFill/>
          </a:ln>
          <a:effectLst>
            <a:outerShdw blurRad="177800" dist="50800" dir="5400000" sx="101000" sy="101000" algn="ctr" rotWithShape="0">
              <a:srgbClr val="DC335A">
                <a:alpha val="85000"/>
              </a:srgbClr>
            </a:outerShdw>
          </a:effectLst>
        </p:spPr>
        <p:txBody>
          <a:bodyPr rot="0" spcFirstLastPara="0" vertOverflow="overflow" horzOverflow="overflow" vert="horz" wrap="square" lIns="36000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e-DE" sz="2000">
              <a:solidFill>
                <a:schemeClr val="bg1"/>
              </a:solidFill>
            </a:endParaRPr>
          </a:p>
        </p:txBody>
      </p:sp>
      <p:sp>
        <p:nvSpPr>
          <p:cNvPr id="7" name="Plus 6"/>
          <p:cNvSpPr/>
          <p:nvPr/>
        </p:nvSpPr>
        <p:spPr>
          <a:xfrm>
            <a:off x="5196000" y="2172780"/>
            <a:ext cx="459312" cy="459312"/>
          </a:xfrm>
          <a:prstGeom prst="mathPlus">
            <a:avLst>
              <a:gd name="adj1" fmla="val 17362"/>
            </a:avLst>
          </a:prstGeom>
          <a:solidFill>
            <a:srgbClr val="1DB6D8"/>
          </a:solidFill>
          <a:ln>
            <a:noFill/>
          </a:ln>
          <a:effectLst>
            <a:outerShdw blurRad="177800" dist="50800" dir="5400000" sx="101000" sy="101000" algn="ctr" rotWithShape="0">
              <a:srgbClr val="1DB6D8">
                <a:alpha val="85000"/>
              </a:srgb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9" name="Picture 4" descr="https://i.imgflip.com/3rt6k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3" t="22443" r="7583" b="5737"/>
          <a:stretch/>
        </p:blipFill>
        <p:spPr bwMode="auto">
          <a:xfrm>
            <a:off x="7108370" y="2545266"/>
            <a:ext cx="4197600" cy="2487468"/>
          </a:xfrm>
          <a:prstGeom prst="rect">
            <a:avLst/>
          </a:prstGeom>
          <a:solidFill>
            <a:srgbClr val="DC335A"/>
          </a:solidFill>
          <a:ln>
            <a:noFill/>
          </a:ln>
          <a:effectLst>
            <a:outerShdw blurRad="177800" dist="50800" dir="5400000" sx="101000" sy="101000" algn="ctr" rotWithShape="0">
              <a:srgbClr val="DC335A">
                <a:alpha val="85000"/>
              </a:srgbClr>
            </a:outerShdw>
          </a:effectLst>
          <a:extLst/>
        </p:spPr>
      </p:pic>
      <p:sp>
        <p:nvSpPr>
          <p:cNvPr id="10" name="Fußzeilenplatzhalt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11" name="Foliennummernplatzhalt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18" name="Plus 17"/>
          <p:cNvSpPr/>
          <p:nvPr/>
        </p:nvSpPr>
        <p:spPr>
          <a:xfrm>
            <a:off x="5196000" y="2647536"/>
            <a:ext cx="459312" cy="459312"/>
          </a:xfrm>
          <a:prstGeom prst="mathPlus">
            <a:avLst>
              <a:gd name="adj1" fmla="val 17362"/>
            </a:avLst>
          </a:prstGeom>
          <a:solidFill>
            <a:srgbClr val="1DB6D8"/>
          </a:solidFill>
          <a:ln>
            <a:noFill/>
          </a:ln>
          <a:effectLst>
            <a:outerShdw blurRad="177800" dist="50800" dir="5400000" sx="101000" sy="101000" algn="ctr" rotWithShape="0">
              <a:srgbClr val="1DB6D8">
                <a:alpha val="85000"/>
              </a:srgb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Plus 19"/>
          <p:cNvSpPr/>
          <p:nvPr/>
        </p:nvSpPr>
        <p:spPr>
          <a:xfrm>
            <a:off x="5190341" y="4099944"/>
            <a:ext cx="459312" cy="459312"/>
          </a:xfrm>
          <a:prstGeom prst="mathPlus">
            <a:avLst>
              <a:gd name="adj1" fmla="val 17362"/>
            </a:avLst>
          </a:prstGeom>
          <a:solidFill>
            <a:srgbClr val="1DB6D8"/>
          </a:solidFill>
          <a:ln>
            <a:noFill/>
          </a:ln>
          <a:effectLst>
            <a:outerShdw blurRad="177800" dist="50800" dir="5400000" sx="101000" sy="101000" algn="ctr" rotWithShape="0">
              <a:srgbClr val="1DB6D8">
                <a:alpha val="85000"/>
              </a:srgb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Plus 20"/>
          <p:cNvSpPr/>
          <p:nvPr/>
        </p:nvSpPr>
        <p:spPr>
          <a:xfrm>
            <a:off x="5198800" y="3597792"/>
            <a:ext cx="459312" cy="459312"/>
          </a:xfrm>
          <a:prstGeom prst="mathPlus">
            <a:avLst>
              <a:gd name="adj1" fmla="val 17362"/>
            </a:avLst>
          </a:prstGeom>
          <a:solidFill>
            <a:srgbClr val="1DB6D8"/>
          </a:solidFill>
          <a:ln>
            <a:noFill/>
          </a:ln>
          <a:effectLst>
            <a:outerShdw blurRad="177800" dist="50800" dir="5400000" sx="101000" sy="101000" algn="ctr" rotWithShape="0">
              <a:srgbClr val="1DB6D8">
                <a:alpha val="85000"/>
              </a:srgb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Plus 21"/>
          <p:cNvSpPr/>
          <p:nvPr/>
        </p:nvSpPr>
        <p:spPr>
          <a:xfrm>
            <a:off x="5177391" y="4581007"/>
            <a:ext cx="459312" cy="459312"/>
          </a:xfrm>
          <a:prstGeom prst="mathPlus">
            <a:avLst>
              <a:gd name="adj1" fmla="val 17362"/>
            </a:avLst>
          </a:prstGeom>
          <a:solidFill>
            <a:srgbClr val="1DB6D8"/>
          </a:solidFill>
          <a:ln>
            <a:noFill/>
          </a:ln>
          <a:effectLst>
            <a:outerShdw blurRad="177800" dist="50800" dir="5400000" sx="101000" sy="101000" algn="ctr" rotWithShape="0">
              <a:srgbClr val="1DB6D8">
                <a:alpha val="85000"/>
              </a:srgb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Plus 22"/>
          <p:cNvSpPr/>
          <p:nvPr/>
        </p:nvSpPr>
        <p:spPr>
          <a:xfrm>
            <a:off x="5164691" y="5087854"/>
            <a:ext cx="459312" cy="459312"/>
          </a:xfrm>
          <a:prstGeom prst="mathPlus">
            <a:avLst>
              <a:gd name="adj1" fmla="val 17362"/>
            </a:avLst>
          </a:prstGeom>
          <a:solidFill>
            <a:srgbClr val="1DB6D8"/>
          </a:solidFill>
          <a:ln>
            <a:noFill/>
          </a:ln>
          <a:effectLst>
            <a:outerShdw blurRad="177800" dist="50800" dir="5400000" sx="101000" sy="101000" algn="ctr" rotWithShape="0">
              <a:srgbClr val="1DB6D8">
                <a:alpha val="85000"/>
              </a:srgb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Minus 23"/>
          <p:cNvSpPr/>
          <p:nvPr/>
        </p:nvSpPr>
        <p:spPr>
          <a:xfrm>
            <a:off x="5734243" y="4540663"/>
            <a:ext cx="459312" cy="540000"/>
          </a:xfrm>
          <a:prstGeom prst="mathMinus">
            <a:avLst>
              <a:gd name="adj1" fmla="val 19210"/>
            </a:avLst>
          </a:prstGeom>
          <a:solidFill>
            <a:srgbClr val="DC335A"/>
          </a:solidFill>
          <a:ln>
            <a:noFill/>
          </a:ln>
          <a:effectLst>
            <a:outerShdw blurRad="177800" dist="50800" dir="5400000" sx="101000" sy="101000" algn="ctr" rotWithShape="0">
              <a:srgbClr val="DC335A">
                <a:alpha val="85000"/>
              </a:srgbClr>
            </a:outerShdw>
          </a:effectLst>
        </p:spPr>
        <p:txBody>
          <a:bodyPr rot="0" spcFirstLastPara="0" vertOverflow="overflow" horzOverflow="overflow" vert="horz" wrap="square" lIns="36000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e-DE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1154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Stand der Dinge</a:t>
            </a:r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 smtClean="0"/>
              <a:t>Was kann </a:t>
            </a:r>
            <a:r>
              <a:rPr lang="de-DE" b="1" dirty="0" err="1" smtClean="0"/>
              <a:t>Sinos</a:t>
            </a:r>
            <a:r>
              <a:rPr lang="de-DE" b="1" dirty="0" smtClean="0"/>
              <a:t> bisher?</a:t>
            </a:r>
          </a:p>
          <a:p>
            <a:r>
              <a:rPr lang="de-DE" b="1" dirty="0" smtClean="0">
                <a:solidFill>
                  <a:srgbClr val="DC365A"/>
                </a:solidFill>
              </a:rPr>
              <a:t>action_dwd_weather.py</a:t>
            </a:r>
            <a:r>
              <a:rPr lang="de-DE" dirty="0" smtClean="0"/>
              <a:t>	Wetterdaten aus Deutschland</a:t>
            </a:r>
            <a:endParaRPr lang="de-DE" dirty="0"/>
          </a:p>
          <a:p>
            <a:r>
              <a:rPr lang="de-DE" b="1" dirty="0">
                <a:solidFill>
                  <a:srgbClr val="DC365A"/>
                </a:solidFill>
              </a:rPr>
              <a:t>action_deebot.py</a:t>
            </a:r>
            <a:r>
              <a:rPr lang="de-DE" dirty="0" smtClean="0"/>
              <a:t>		</a:t>
            </a:r>
            <a:r>
              <a:rPr lang="de-DE" dirty="0" err="1" smtClean="0"/>
              <a:t>Ecovacs</a:t>
            </a:r>
            <a:r>
              <a:rPr lang="de-DE" dirty="0" smtClean="0"/>
              <a:t> </a:t>
            </a:r>
            <a:r>
              <a:rPr lang="de-DE" dirty="0" err="1" smtClean="0"/>
              <a:t>Deebot</a:t>
            </a:r>
            <a:r>
              <a:rPr lang="de-DE" dirty="0" smtClean="0"/>
              <a:t> starten („</a:t>
            </a:r>
            <a:r>
              <a:rPr lang="de-DE" dirty="0" err="1" smtClean="0"/>
              <a:t>Deep</a:t>
            </a:r>
            <a:r>
              <a:rPr lang="de-DE" dirty="0" smtClean="0"/>
              <a:t> Clean“)</a:t>
            </a:r>
            <a:endParaRPr lang="de-DE" dirty="0"/>
          </a:p>
          <a:p>
            <a:r>
              <a:rPr lang="de-DE" b="1" dirty="0">
                <a:solidFill>
                  <a:srgbClr val="DC365A"/>
                </a:solidFill>
              </a:rPr>
              <a:t>action_sinos_clock.py</a:t>
            </a:r>
            <a:r>
              <a:rPr lang="de-DE" dirty="0" smtClean="0"/>
              <a:t>	Uhrzeit und Datum</a:t>
            </a:r>
            <a:endParaRPr lang="de-DE" dirty="0"/>
          </a:p>
          <a:p>
            <a:r>
              <a:rPr lang="de-DE" b="1" dirty="0">
                <a:solidFill>
                  <a:srgbClr val="DC365A"/>
                </a:solidFill>
              </a:rPr>
              <a:t>action_sonos.py</a:t>
            </a:r>
            <a:r>
              <a:rPr lang="de-DE" dirty="0" smtClean="0"/>
              <a:t>		</a:t>
            </a:r>
            <a:r>
              <a:rPr lang="de-DE" dirty="0" err="1" smtClean="0"/>
              <a:t>Sonos</a:t>
            </a:r>
            <a:r>
              <a:rPr lang="de-DE" dirty="0" smtClean="0"/>
              <a:t>-System steuern (auch IKEA </a:t>
            </a:r>
            <a:r>
              <a:rPr lang="de-DE" dirty="0" err="1" smtClean="0"/>
              <a:t>Simfonisk</a:t>
            </a:r>
            <a:r>
              <a:rPr lang="de-DE" dirty="0" smtClean="0"/>
              <a:t>)</a:t>
            </a:r>
            <a:endParaRPr lang="de-DE" dirty="0"/>
          </a:p>
          <a:p>
            <a:r>
              <a:rPr lang="de-DE" b="1" dirty="0">
                <a:solidFill>
                  <a:srgbClr val="DC365A"/>
                </a:solidFill>
              </a:rPr>
              <a:t>action_system.py	</a:t>
            </a:r>
            <a:r>
              <a:rPr lang="de-DE" dirty="0" smtClean="0"/>
              <a:t>	Systembefehle, </a:t>
            </a:r>
            <a:r>
              <a:rPr lang="de-DE" dirty="0" err="1" smtClean="0"/>
              <a:t>Builtins</a:t>
            </a:r>
            <a:r>
              <a:rPr lang="de-DE" dirty="0" smtClean="0"/>
              <a:t>, Hilfe, Konfiguration</a:t>
            </a:r>
            <a:endParaRPr lang="de-DE" dirty="0"/>
          </a:p>
          <a:p>
            <a:r>
              <a:rPr lang="de-DE" b="1" dirty="0">
                <a:solidFill>
                  <a:srgbClr val="DC365A"/>
                </a:solidFill>
              </a:rPr>
              <a:t>action_timer.py</a:t>
            </a:r>
            <a:r>
              <a:rPr lang="de-DE" dirty="0" smtClean="0"/>
              <a:t>		</a:t>
            </a:r>
            <a:r>
              <a:rPr lang="de-DE" dirty="0" err="1" smtClean="0"/>
              <a:t>Timer</a:t>
            </a:r>
            <a:r>
              <a:rPr lang="de-DE" dirty="0" smtClean="0"/>
              <a:t> (</a:t>
            </a:r>
            <a:r>
              <a:rPr lang="de-DE" dirty="0" smtClean="0">
                <a:sym typeface="Wingdings" panose="05000000000000000000" pitchFamily="2" charset="2"/>
              </a:rPr>
              <a:t> Pizza im Backofen)</a:t>
            </a:r>
            <a:endParaRPr lang="de-DE" dirty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23227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Lessons</a:t>
            </a:r>
            <a:r>
              <a:rPr lang="de-DE" dirty="0" smtClean="0"/>
              <a:t> </a:t>
            </a:r>
            <a:r>
              <a:rPr lang="de-DE" dirty="0" err="1" smtClean="0"/>
              <a:t>Learned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Praxiserfahrungen</a:t>
            </a:r>
            <a:endParaRPr lang="de-DE" dirty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995072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Lessons</a:t>
            </a:r>
            <a:r>
              <a:rPr lang="de-DE" dirty="0" smtClean="0"/>
              <a:t> </a:t>
            </a:r>
            <a:r>
              <a:rPr lang="de-DE" dirty="0" err="1" smtClean="0"/>
              <a:t>Learned</a:t>
            </a:r>
            <a:endParaRPr lang="de-DE" dirty="0"/>
          </a:p>
        </p:txBody>
      </p:sp>
      <p:sp>
        <p:nvSpPr>
          <p:cNvPr id="6" name="Textfeld 5"/>
          <p:cNvSpPr txBox="1"/>
          <p:nvPr/>
        </p:nvSpPr>
        <p:spPr>
          <a:xfrm>
            <a:off x="1409998" y="5302669"/>
            <a:ext cx="17247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>
                <a:solidFill>
                  <a:srgbClr val="DC335A"/>
                </a:solidFill>
              </a:rPr>
              <a:t>The </a:t>
            </a:r>
            <a:r>
              <a:rPr lang="de-DE" dirty="0" err="1" smtClean="0">
                <a:solidFill>
                  <a:srgbClr val="DC335A"/>
                </a:solidFill>
              </a:rPr>
              <a:t>science</a:t>
            </a:r>
            <a:endParaRPr lang="de-DE" dirty="0" smtClean="0">
              <a:solidFill>
                <a:srgbClr val="DC335A"/>
              </a:solidFill>
            </a:endParaRPr>
          </a:p>
          <a:p>
            <a:pPr algn="ctr"/>
            <a:r>
              <a:rPr lang="de-DE" dirty="0" err="1" smtClean="0">
                <a:solidFill>
                  <a:srgbClr val="DC335A"/>
                </a:solidFill>
              </a:rPr>
              <a:t>behind</a:t>
            </a:r>
            <a:endParaRPr lang="de-DE" dirty="0">
              <a:solidFill>
                <a:srgbClr val="DC335A"/>
              </a:solidFill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3269530" y="5249503"/>
            <a:ext cx="1753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>
                <a:solidFill>
                  <a:srgbClr val="DC335A"/>
                </a:solidFill>
              </a:rPr>
              <a:t>The </a:t>
            </a:r>
            <a:r>
              <a:rPr lang="de-DE" dirty="0" err="1" smtClean="0">
                <a:solidFill>
                  <a:srgbClr val="DC335A"/>
                </a:solidFill>
              </a:rPr>
              <a:t>explanation</a:t>
            </a:r>
            <a:r>
              <a:rPr lang="de-DE" dirty="0" smtClean="0">
                <a:solidFill>
                  <a:srgbClr val="DC335A"/>
                </a:solidFill>
              </a:rPr>
              <a:t> on Wikipedia</a:t>
            </a:r>
            <a:endParaRPr lang="de-DE" dirty="0">
              <a:solidFill>
                <a:srgbClr val="DC335A"/>
              </a:solidFill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5136718" y="5302669"/>
            <a:ext cx="18060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>
                <a:solidFill>
                  <a:srgbClr val="DC335A"/>
                </a:solidFill>
              </a:rPr>
              <a:t>Other »</a:t>
            </a:r>
            <a:r>
              <a:rPr lang="de-DE" dirty="0" err="1" smtClean="0">
                <a:solidFill>
                  <a:srgbClr val="DC335A"/>
                </a:solidFill>
              </a:rPr>
              <a:t>sources</a:t>
            </a:r>
            <a:r>
              <a:rPr lang="de-DE" dirty="0" smtClean="0">
                <a:solidFill>
                  <a:srgbClr val="DC335A"/>
                </a:solidFill>
              </a:rPr>
              <a:t>«</a:t>
            </a:r>
          </a:p>
          <a:p>
            <a:pPr algn="ctr"/>
            <a:r>
              <a:rPr lang="de-DE" dirty="0" smtClean="0">
                <a:solidFill>
                  <a:srgbClr val="DC335A"/>
                </a:solidFill>
              </a:rPr>
              <a:t>(</a:t>
            </a:r>
            <a:r>
              <a:rPr lang="de-DE" dirty="0" err="1" smtClean="0">
                <a:solidFill>
                  <a:srgbClr val="DC335A"/>
                </a:solidFill>
              </a:rPr>
              <a:t>blogs</a:t>
            </a:r>
            <a:r>
              <a:rPr lang="de-DE" dirty="0" smtClean="0">
                <a:solidFill>
                  <a:srgbClr val="DC335A"/>
                </a:solidFill>
              </a:rPr>
              <a:t>)</a:t>
            </a:r>
            <a:endParaRPr lang="de-DE" dirty="0">
              <a:solidFill>
                <a:srgbClr val="DC335A"/>
              </a:solidFill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7025086" y="5302668"/>
            <a:ext cx="17709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err="1" smtClean="0">
                <a:solidFill>
                  <a:srgbClr val="DC335A"/>
                </a:solidFill>
              </a:rPr>
              <a:t>My</a:t>
            </a:r>
            <a:r>
              <a:rPr lang="de-DE" dirty="0" smtClean="0">
                <a:solidFill>
                  <a:srgbClr val="DC335A"/>
                </a:solidFill>
              </a:rPr>
              <a:t> </a:t>
            </a:r>
            <a:r>
              <a:rPr lang="de-DE" dirty="0" err="1" smtClean="0">
                <a:solidFill>
                  <a:srgbClr val="DC335A"/>
                </a:solidFill>
              </a:rPr>
              <a:t>science</a:t>
            </a:r>
            <a:r>
              <a:rPr lang="de-DE" dirty="0" smtClean="0">
                <a:solidFill>
                  <a:srgbClr val="DC335A"/>
                </a:solidFill>
              </a:rPr>
              <a:t> (after </a:t>
            </a:r>
            <a:r>
              <a:rPr lang="de-DE" dirty="0" err="1" smtClean="0">
                <a:solidFill>
                  <a:srgbClr val="DC335A"/>
                </a:solidFill>
              </a:rPr>
              <a:t>research</a:t>
            </a:r>
            <a:r>
              <a:rPr lang="de-DE" dirty="0" smtClean="0">
                <a:solidFill>
                  <a:srgbClr val="DC335A"/>
                </a:solidFill>
              </a:rPr>
              <a:t>)</a:t>
            </a:r>
            <a:endParaRPr lang="de-DE" dirty="0">
              <a:solidFill>
                <a:srgbClr val="DC335A"/>
              </a:solidFill>
            </a:endParaRPr>
          </a:p>
        </p:txBody>
      </p:sp>
      <p:sp>
        <p:nvSpPr>
          <p:cNvPr id="10" name="Textfeld 9"/>
          <p:cNvSpPr txBox="1"/>
          <p:nvPr/>
        </p:nvSpPr>
        <p:spPr>
          <a:xfrm>
            <a:off x="8943644" y="5302668"/>
            <a:ext cx="1832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err="1" smtClean="0">
                <a:solidFill>
                  <a:srgbClr val="DC335A"/>
                </a:solidFill>
              </a:rPr>
              <a:t>My</a:t>
            </a:r>
            <a:r>
              <a:rPr lang="de-DE" dirty="0" smtClean="0">
                <a:solidFill>
                  <a:srgbClr val="DC335A"/>
                </a:solidFill>
              </a:rPr>
              <a:t> </a:t>
            </a:r>
            <a:r>
              <a:rPr lang="de-DE" dirty="0" err="1" smtClean="0">
                <a:solidFill>
                  <a:srgbClr val="DC335A"/>
                </a:solidFill>
              </a:rPr>
              <a:t>presentation</a:t>
            </a:r>
            <a:endParaRPr lang="de-DE" dirty="0">
              <a:solidFill>
                <a:srgbClr val="DC335A"/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998" y="2169001"/>
            <a:ext cx="9218358" cy="2879999"/>
          </a:xfrm>
          <a:prstGeom prst="rect">
            <a:avLst/>
          </a:prstGeom>
          <a:solidFill>
            <a:srgbClr val="303C4A"/>
          </a:solidFill>
          <a:ln>
            <a:noFill/>
          </a:ln>
          <a:effectLst>
            <a:outerShdw blurRad="177800" dist="50800" dir="5400000" sx="101000" sy="101000" algn="ctr" rotWithShape="0">
              <a:srgbClr val="DC335A">
                <a:alpha val="85000"/>
              </a:srgbClr>
            </a:outerShdw>
          </a:effectLst>
        </p:spPr>
      </p:pic>
      <p:sp>
        <p:nvSpPr>
          <p:cNvPr id="13" name="Fußzeilenplatzhalt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14" name="Foliennummernplatzhalt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702663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err="1"/>
              <a:t>Lessons</a:t>
            </a:r>
            <a:r>
              <a:rPr lang="de-DE" dirty="0"/>
              <a:t> </a:t>
            </a:r>
            <a:r>
              <a:rPr lang="de-DE" dirty="0" err="1"/>
              <a:t>Learned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 smtClean="0"/>
              <a:t>Problematik: Erkennung der Spracheingabe »schlecht« (CMU Sphinx)</a:t>
            </a:r>
          </a:p>
          <a:p>
            <a:pPr marL="0" indent="0">
              <a:buNone/>
            </a:pPr>
            <a:r>
              <a:rPr lang="de-DE" b="1" dirty="0" smtClean="0">
                <a:solidFill>
                  <a:schemeClr val="accent1"/>
                </a:solidFill>
                <a:sym typeface="Wingdings" panose="05000000000000000000" pitchFamily="2" charset="2"/>
              </a:rPr>
              <a:t>Keine Lösung</a:t>
            </a:r>
            <a:r>
              <a:rPr lang="de-DE" dirty="0" smtClean="0">
                <a:sym typeface="Wingdings" panose="05000000000000000000" pitchFamily="2" charset="2"/>
              </a:rPr>
              <a:t>:</a:t>
            </a:r>
          </a:p>
          <a:p>
            <a:r>
              <a:rPr lang="de-DE" dirty="0" smtClean="0">
                <a:sym typeface="Wingdings" panose="05000000000000000000" pitchFamily="2" charset="2"/>
              </a:rPr>
              <a:t>Akustik-Model trainieren (Erkennung danach noch schlechter)</a:t>
            </a:r>
          </a:p>
          <a:p>
            <a:pPr marL="0" indent="0">
              <a:buNone/>
            </a:pPr>
            <a:r>
              <a:rPr lang="de-DE" b="1" dirty="0" smtClean="0">
                <a:solidFill>
                  <a:schemeClr val="accent1"/>
                </a:solidFill>
                <a:sym typeface="Wingdings" panose="05000000000000000000" pitchFamily="2" charset="2"/>
              </a:rPr>
              <a:t>Lösung</a:t>
            </a:r>
            <a:r>
              <a:rPr lang="de-DE" b="1" dirty="0" smtClean="0">
                <a:sym typeface="Wingdings" panose="05000000000000000000" pitchFamily="2" charset="2"/>
              </a:rPr>
              <a:t>: </a:t>
            </a:r>
            <a:r>
              <a:rPr lang="de-DE" dirty="0" smtClean="0">
                <a:sym typeface="Wingdings" panose="05000000000000000000" pitchFamily="2" charset="2"/>
              </a:rPr>
              <a:t>Umfang des Sprachmodells</a:t>
            </a:r>
          </a:p>
          <a:p>
            <a:r>
              <a:rPr lang="de-DE" dirty="0" smtClean="0">
                <a:sym typeface="Wingdings" panose="05000000000000000000" pitchFamily="2" charset="2"/>
              </a:rPr>
              <a:t>Sprachmodell = Statistisches Modell der Sprache ( </a:t>
            </a:r>
            <a:r>
              <a:rPr lang="de-DE" dirty="0" err="1" smtClean="0">
                <a:sym typeface="Wingdings" panose="05000000000000000000" pitchFamily="2" charset="2"/>
              </a:rPr>
              <a:t>Markov</a:t>
            </a:r>
            <a:r>
              <a:rPr lang="de-DE" dirty="0" smtClean="0">
                <a:sym typeface="Wingdings" panose="05000000000000000000" pitchFamily="2" charset="2"/>
              </a:rPr>
              <a:t>-Ketten)</a:t>
            </a:r>
          </a:p>
          <a:p>
            <a:r>
              <a:rPr lang="de-DE" dirty="0" smtClean="0"/>
              <a:t>Sprachmodell für </a:t>
            </a:r>
            <a:r>
              <a:rPr lang="de-DE" dirty="0"/>
              <a:t>deutsche </a:t>
            </a:r>
            <a:r>
              <a:rPr lang="de-DE" dirty="0" smtClean="0"/>
              <a:t>Sprache war </a:t>
            </a:r>
            <a:r>
              <a:rPr lang="de-DE" dirty="0" smtClean="0">
                <a:sym typeface="Wingdings" panose="05000000000000000000" pitchFamily="2" charset="2"/>
              </a:rPr>
              <a:t>zu umfangreich</a:t>
            </a:r>
          </a:p>
          <a:p>
            <a:r>
              <a:rPr lang="de-DE" dirty="0" smtClean="0">
                <a:sym typeface="Wingdings" panose="05000000000000000000" pitchFamily="2" charset="2"/>
              </a:rPr>
              <a:t>Sprachmodell und Wörterbuch neu erstellen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79217" y="4610155"/>
            <a:ext cx="2574675" cy="118104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Fußzeilenplatzhalt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95043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err="1"/>
              <a:t>Lessons</a:t>
            </a:r>
            <a:r>
              <a:rPr lang="de-DE" dirty="0"/>
              <a:t> </a:t>
            </a:r>
            <a:r>
              <a:rPr lang="de-DE" dirty="0" err="1"/>
              <a:t>Learned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3"/>
          </p:nvPr>
        </p:nvSpPr>
        <p:spPr>
          <a:xfrm>
            <a:off x="913775" y="1629000"/>
            <a:ext cx="10363826" cy="4162199"/>
          </a:xfrm>
        </p:spPr>
        <p:txBody>
          <a:bodyPr/>
          <a:lstStyle/>
          <a:p>
            <a:pPr marL="0" indent="0">
              <a:buNone/>
            </a:pPr>
            <a:r>
              <a:rPr lang="de-DE" b="1" dirty="0" smtClean="0"/>
              <a:t>Problematik: Berechnung des LM noch nicht offline möglich (Mathe …)</a:t>
            </a:r>
          </a:p>
          <a:p>
            <a:pPr marL="0" indent="0">
              <a:buNone/>
            </a:pPr>
            <a:r>
              <a:rPr lang="de-DE" b="1" dirty="0">
                <a:solidFill>
                  <a:schemeClr val="accent1"/>
                </a:solidFill>
              </a:rPr>
              <a:t>Keine </a:t>
            </a:r>
            <a:r>
              <a:rPr lang="de-DE" b="1" dirty="0" smtClean="0">
                <a:solidFill>
                  <a:schemeClr val="accent1"/>
                </a:solidFill>
              </a:rPr>
              <a:t>Lösung:</a:t>
            </a:r>
          </a:p>
          <a:p>
            <a:r>
              <a:rPr lang="de-DE" dirty="0" smtClean="0"/>
              <a:t>Language Model mit Dummy-Werten … </a:t>
            </a:r>
            <a:r>
              <a:rPr lang="de-DE" dirty="0" smtClean="0">
                <a:sym typeface="Wingdings" panose="05000000000000000000" pitchFamily="2" charset="2"/>
              </a:rPr>
              <a:t></a:t>
            </a:r>
            <a:endParaRPr lang="de-DE" dirty="0" smtClean="0"/>
          </a:p>
          <a:p>
            <a:pPr marL="0" indent="0">
              <a:buNone/>
            </a:pPr>
            <a:r>
              <a:rPr lang="de-DE" b="1" dirty="0" smtClean="0">
                <a:solidFill>
                  <a:schemeClr val="accent1"/>
                </a:solidFill>
                <a:sym typeface="Wingdings" panose="05000000000000000000" pitchFamily="2" charset="2"/>
              </a:rPr>
              <a:t>Lösung:</a:t>
            </a:r>
            <a:endParaRPr lang="de-DE" b="1" dirty="0">
              <a:solidFill>
                <a:schemeClr val="accent1"/>
              </a:solidFill>
              <a:sym typeface="Wingdings" panose="05000000000000000000" pitchFamily="2" charset="2"/>
            </a:endParaRPr>
          </a:p>
          <a:p>
            <a:r>
              <a:rPr lang="de-DE" dirty="0" smtClean="0">
                <a:sym typeface="Wingdings" panose="05000000000000000000" pitchFamily="2" charset="2"/>
              </a:rPr>
              <a:t>Erzeugung einer </a:t>
            </a:r>
            <a:r>
              <a:rPr lang="de-DE" dirty="0" err="1" smtClean="0">
                <a:sym typeface="Wingdings" panose="05000000000000000000" pitchFamily="2" charset="2"/>
              </a:rPr>
              <a:t>Transcript</a:t>
            </a:r>
            <a:r>
              <a:rPr lang="de-DE" dirty="0" smtClean="0">
                <a:sym typeface="Wingdings" panose="05000000000000000000" pitchFamily="2" charset="2"/>
              </a:rPr>
              <a:t>-Datei</a:t>
            </a:r>
          </a:p>
          <a:p>
            <a:r>
              <a:rPr lang="de-DE" dirty="0" smtClean="0">
                <a:sym typeface="Wingdings" panose="05000000000000000000" pitchFamily="2" charset="2"/>
              </a:rPr>
              <a:t>Download des Language Models von CMU Sphinx</a:t>
            </a:r>
          </a:p>
          <a:p>
            <a:pPr marL="0" indent="0">
              <a:buNone/>
            </a:pPr>
            <a:r>
              <a:rPr lang="de-DE" dirty="0">
                <a:solidFill>
                  <a:schemeClr val="accent1"/>
                </a:solidFill>
                <a:latin typeface="Lucida Console" panose="020B0609040504020204" pitchFamily="49" charset="0"/>
              </a:rPr>
              <a:t>$ python3 sinos.zip </a:t>
            </a:r>
            <a:r>
              <a:rPr lang="de-DE" dirty="0" smtClean="0">
                <a:solidFill>
                  <a:schemeClr val="accent1"/>
                </a:solidFill>
                <a:latin typeface="Lucida Console" panose="020B0609040504020204" pitchFamily="49" charset="0"/>
              </a:rPr>
              <a:t>--train --download </a:t>
            </a:r>
            <a:r>
              <a:rPr lang="de-DE" dirty="0">
                <a:solidFill>
                  <a:schemeClr val="accent1"/>
                </a:solidFill>
                <a:latin typeface="Lucida Console" panose="020B0609040504020204" pitchFamily="49" charset="0"/>
              </a:rPr>
              <a:t>-v</a:t>
            </a: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06364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err="1"/>
              <a:t>Lessons</a:t>
            </a:r>
            <a:r>
              <a:rPr lang="de-DE" dirty="0"/>
              <a:t> </a:t>
            </a:r>
            <a:r>
              <a:rPr lang="de-DE" dirty="0" err="1"/>
              <a:t>Learned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3"/>
          </p:nvPr>
        </p:nvSpPr>
        <p:spPr>
          <a:xfrm>
            <a:off x="913775" y="1629000"/>
            <a:ext cx="10363826" cy="4162199"/>
          </a:xfrm>
        </p:spPr>
        <p:txBody>
          <a:bodyPr/>
          <a:lstStyle/>
          <a:p>
            <a:pPr marL="0" indent="0">
              <a:buNone/>
            </a:pPr>
            <a:r>
              <a:rPr lang="de-DE" b="1" dirty="0" smtClean="0"/>
              <a:t>Problematik: Erkennung der Spracheingabe langsam</a:t>
            </a:r>
          </a:p>
          <a:p>
            <a:pPr marL="0" indent="0">
              <a:buNone/>
            </a:pPr>
            <a:r>
              <a:rPr lang="de-DE" b="1" dirty="0">
                <a:solidFill>
                  <a:schemeClr val="accent1"/>
                </a:solidFill>
              </a:rPr>
              <a:t>Keine </a:t>
            </a:r>
            <a:r>
              <a:rPr lang="de-DE" b="1" dirty="0" smtClean="0">
                <a:solidFill>
                  <a:schemeClr val="accent1"/>
                </a:solidFill>
              </a:rPr>
              <a:t>Lösung:</a:t>
            </a:r>
          </a:p>
          <a:p>
            <a:r>
              <a:rPr lang="de-DE" dirty="0" smtClean="0"/>
              <a:t>Alles in C++ neu schreiben (ca. 3% schneller als Python)</a:t>
            </a:r>
          </a:p>
          <a:p>
            <a:pPr marL="0" indent="0">
              <a:buNone/>
            </a:pPr>
            <a:r>
              <a:rPr lang="de-DE" b="1" dirty="0" smtClean="0">
                <a:solidFill>
                  <a:schemeClr val="accent1"/>
                </a:solidFill>
                <a:sym typeface="Wingdings" panose="05000000000000000000" pitchFamily="2" charset="2"/>
              </a:rPr>
              <a:t>Lösung:</a:t>
            </a:r>
            <a:endParaRPr lang="de-DE" b="1" dirty="0">
              <a:solidFill>
                <a:schemeClr val="accent1"/>
              </a:solidFill>
              <a:sym typeface="Wingdings" panose="05000000000000000000" pitchFamily="2" charset="2"/>
            </a:endParaRPr>
          </a:p>
          <a:p>
            <a:r>
              <a:rPr lang="de-DE" dirty="0" smtClean="0">
                <a:sym typeface="Wingdings" panose="05000000000000000000" pitchFamily="2" charset="2"/>
              </a:rPr>
              <a:t>Erst einmal damit leben</a:t>
            </a:r>
          </a:p>
          <a:p>
            <a:r>
              <a:rPr lang="de-DE" dirty="0" smtClean="0">
                <a:sym typeface="Wingdings" panose="05000000000000000000" pitchFamily="2" charset="2"/>
              </a:rPr>
              <a:t>Evtl. </a:t>
            </a:r>
            <a:r>
              <a:rPr lang="de-DE" dirty="0" err="1" smtClean="0">
                <a:sym typeface="Wingdings" panose="05000000000000000000" pitchFamily="2" charset="2"/>
              </a:rPr>
              <a:t>Raspi</a:t>
            </a:r>
            <a:r>
              <a:rPr lang="de-DE" dirty="0" smtClean="0">
                <a:sym typeface="Wingdings" panose="05000000000000000000" pitchFamily="2" charset="2"/>
              </a:rPr>
              <a:t> Pi 4 kaufen</a:t>
            </a: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31704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Fazit</a:t>
            </a:r>
            <a:endParaRPr lang="de-DE" dirty="0"/>
          </a:p>
        </p:txBody>
      </p:sp>
      <p:sp>
        <p:nvSpPr>
          <p:cNvPr id="7" name="Textplatzhalt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Würdest du das wieder tun?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399560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Fazit</a:t>
            </a:r>
            <a:endParaRPr lang="de-DE" dirty="0"/>
          </a:p>
        </p:txBody>
      </p:sp>
      <p:sp>
        <p:nvSpPr>
          <p:cNvPr id="7" name="Inhaltsplatzhalter 6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b="1" dirty="0" smtClean="0">
                <a:solidFill>
                  <a:schemeClr val="bg1"/>
                </a:solidFill>
              </a:rPr>
              <a:t>Google Home, Alexa und Co sind nicht „trivial“ – erst recht nicht offline</a:t>
            </a:r>
            <a:endParaRPr lang="de-DE" dirty="0" smtClean="0">
              <a:solidFill>
                <a:schemeClr val="bg1"/>
              </a:solidFill>
            </a:endParaRPr>
          </a:p>
          <a:p>
            <a:r>
              <a:rPr lang="de-DE" dirty="0" smtClean="0"/>
              <a:t>CMU Sphinx kann offline arbeiten, benötigt jedoch ein Sprachmodell, Ansatz ist technisch </a:t>
            </a:r>
            <a:r>
              <a:rPr lang="de-DE" dirty="0" smtClean="0"/>
              <a:t>veraltet, Erkennungsqualität liegt hinter Alexa, Google und Co.</a:t>
            </a:r>
            <a:endParaRPr lang="de-DE" dirty="0" smtClean="0"/>
          </a:p>
          <a:p>
            <a:r>
              <a:rPr lang="de-DE" dirty="0" smtClean="0"/>
              <a:t>Auch </a:t>
            </a:r>
            <a:r>
              <a:rPr lang="de-DE" dirty="0" smtClean="0"/>
              <a:t>wenn einzelne Aspekte wie TTS oder STT als trivial gelten, sind sie es offline noch lange nicht</a:t>
            </a:r>
          </a:p>
          <a:p>
            <a:r>
              <a:rPr lang="de-DE" dirty="0" smtClean="0"/>
              <a:t>Open Source hinkt dem Stand der Technik hinterher und wirkt abgehängt</a:t>
            </a:r>
          </a:p>
          <a:p>
            <a:pPr marL="0" indent="0">
              <a:buNone/>
            </a:pPr>
            <a:r>
              <a:rPr lang="de-DE" b="1" dirty="0" smtClean="0">
                <a:solidFill>
                  <a:srgbClr val="DC365A"/>
                </a:solidFill>
              </a:rPr>
              <a:t>Ergebnis dennoch zufriedenstellend – aber nicht gut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9092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Backup</a:t>
            </a:r>
            <a:endParaRPr lang="de-DE" dirty="0"/>
          </a:p>
        </p:txBody>
      </p:sp>
      <p:sp>
        <p:nvSpPr>
          <p:cNvPr id="7" name="Textplatzhalt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Ach, übrigens …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734749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Workaround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b="1" dirty="0" smtClean="0"/>
              <a:t>Spracherkennung</a:t>
            </a:r>
          </a:p>
          <a:p>
            <a:r>
              <a:rPr lang="de-DE" dirty="0" smtClean="0"/>
              <a:t>Natürliche Sprache: Keine »einfache« Unterscheidung zwischen Worten möglich</a:t>
            </a:r>
          </a:p>
          <a:p>
            <a:r>
              <a:rPr lang="de-DE" dirty="0" smtClean="0"/>
              <a:t>Statistische Ansätze (</a:t>
            </a:r>
            <a:r>
              <a:rPr lang="de-DE" dirty="0" err="1" smtClean="0"/>
              <a:t>Markov</a:t>
            </a:r>
            <a:r>
              <a:rPr lang="de-DE" dirty="0" smtClean="0"/>
              <a:t>-Ketten)</a:t>
            </a:r>
            <a:endParaRPr lang="de-DE" dirty="0"/>
          </a:p>
        </p:txBody>
      </p:sp>
      <p:sp>
        <p:nvSpPr>
          <p:cNvPr id="15" name="Fußzeilenplatzhalter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16" name="Foliennummernplatzhalt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28</a:t>
            </a:fld>
            <a:endParaRPr lang="en-US" dirty="0"/>
          </a:p>
        </p:txBody>
      </p:sp>
      <p:grpSp>
        <p:nvGrpSpPr>
          <p:cNvPr id="8" name="Gruppieren 7"/>
          <p:cNvGrpSpPr/>
          <p:nvPr/>
        </p:nvGrpSpPr>
        <p:grpSpPr>
          <a:xfrm>
            <a:off x="2668414" y="3249000"/>
            <a:ext cx="6854545" cy="2740109"/>
            <a:chOff x="1952625" y="2709001"/>
            <a:chExt cx="6854545" cy="2740109"/>
          </a:xfrm>
        </p:grpSpPr>
        <p:pic>
          <p:nvPicPr>
            <p:cNvPr id="5" name="Grafik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52625" y="2709001"/>
              <a:ext cx="6854545" cy="2340000"/>
            </a:xfrm>
            <a:prstGeom prst="rect">
              <a:avLst/>
            </a:prstGeom>
            <a:solidFill>
              <a:srgbClr val="303C4A"/>
            </a:solidFill>
            <a:ln>
              <a:noFill/>
            </a:ln>
            <a:effectLst>
              <a:outerShdw blurRad="177800" dist="50800" dir="5400000" sx="101000" sy="101000" algn="ctr" rotWithShape="0">
                <a:srgbClr val="1DB6D8">
                  <a:alpha val="85000"/>
                </a:srgbClr>
              </a:outerShdw>
            </a:effectLst>
          </p:spPr>
        </p:pic>
        <p:sp>
          <p:nvSpPr>
            <p:cNvPr id="7" name="Textfeld 6"/>
            <p:cNvSpPr txBox="1"/>
            <p:nvPr/>
          </p:nvSpPr>
          <p:spPr>
            <a:xfrm>
              <a:off x="1952625" y="5049000"/>
              <a:ext cx="685454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77800" dist="50800" dir="5400000" sx="101000" sy="101000" algn="ctr" rotWithShape="0">
                <a:srgbClr val="1DB6D8">
                  <a:alpha val="85000"/>
                </a:srgb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de-DE" sz="2000" b="1" dirty="0" smtClean="0"/>
                <a:t>          Am           Ende                    des                             Tages</a:t>
              </a:r>
            </a:p>
          </p:txBody>
        </p:sp>
        <p:sp>
          <p:nvSpPr>
            <p:cNvPr id="10" name="Geschweifte Klammer links 9"/>
            <p:cNvSpPr/>
            <p:nvPr/>
          </p:nvSpPr>
          <p:spPr>
            <a:xfrm rot="16200000">
              <a:off x="3682727" y="3896886"/>
              <a:ext cx="415426" cy="1487795"/>
            </a:xfrm>
            <a:prstGeom prst="leftBrace">
              <a:avLst/>
            </a:prstGeom>
            <a:ln w="19050">
              <a:solidFill>
                <a:srgbClr val="1DB6D8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1" name="Geschweifte Klammer links 10"/>
            <p:cNvSpPr/>
            <p:nvPr/>
          </p:nvSpPr>
          <p:spPr>
            <a:xfrm rot="16200000">
              <a:off x="5237562" y="3970775"/>
              <a:ext cx="433564" cy="1340016"/>
            </a:xfrm>
            <a:prstGeom prst="leftBrac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2" name="Geschweifte Klammer links 11"/>
            <p:cNvSpPr/>
            <p:nvPr/>
          </p:nvSpPr>
          <p:spPr>
            <a:xfrm rot="16200000">
              <a:off x="7329715" y="3371040"/>
              <a:ext cx="420980" cy="2533930"/>
            </a:xfrm>
            <a:prstGeom prst="leftBrac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9" name="Geschweifte Klammer links 8"/>
            <p:cNvSpPr/>
            <p:nvPr/>
          </p:nvSpPr>
          <p:spPr>
            <a:xfrm rot="16200000">
              <a:off x="2622174" y="3839040"/>
              <a:ext cx="424495" cy="1612555"/>
            </a:xfrm>
            <a:prstGeom prst="leftBrace">
              <a:avLst/>
            </a:prstGeom>
            <a:ln w="19050">
              <a:solidFill>
                <a:srgbClr val="DC365A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8761886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Rechtliches</a:t>
            </a:r>
            <a:r>
              <a:rPr lang="de-DE" dirty="0"/>
              <a:t> </a:t>
            </a:r>
            <a:r>
              <a:rPr lang="de-DE" dirty="0" smtClean="0"/>
              <a:t>…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>
          <a:xfrm>
            <a:off x="913774" y="1629000"/>
            <a:ext cx="4518712" cy="4162199"/>
          </a:xfrm>
        </p:spPr>
        <p:txBody>
          <a:bodyPr>
            <a:normAutofit/>
          </a:bodyPr>
          <a:lstStyle/>
          <a:p>
            <a:r>
              <a:rPr lang="de-DE" dirty="0" smtClean="0"/>
              <a:t>Privatsphäre gerät unter Druck</a:t>
            </a:r>
          </a:p>
          <a:p>
            <a:r>
              <a:rPr lang="de-DE" dirty="0" smtClean="0"/>
              <a:t>Bedenkliche Entwicklung</a:t>
            </a:r>
          </a:p>
          <a:p>
            <a:r>
              <a:rPr lang="de-DE" dirty="0" smtClean="0"/>
              <a:t>Generalverdacht / Grundgesetz</a:t>
            </a:r>
          </a:p>
          <a:p>
            <a:r>
              <a:rPr lang="de-DE" dirty="0" smtClean="0"/>
              <a:t>Monopolstellung weniger Smart Home-Anbieter vs. Oligopol verschiedenster Systeme</a:t>
            </a:r>
          </a:p>
        </p:txBody>
      </p:sp>
      <p:sp>
        <p:nvSpPr>
          <p:cNvPr id="11" name="Fußzeilenplatzhalt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29</a:t>
            </a:fld>
            <a:endParaRPr lang="en-US" dirty="0"/>
          </a:p>
        </p:txBody>
      </p:sp>
      <p:grpSp>
        <p:nvGrpSpPr>
          <p:cNvPr id="7" name="Gruppieren 6"/>
          <p:cNvGrpSpPr/>
          <p:nvPr/>
        </p:nvGrpSpPr>
        <p:grpSpPr>
          <a:xfrm>
            <a:off x="5518225" y="1688671"/>
            <a:ext cx="5760001" cy="3720329"/>
            <a:chOff x="5518225" y="1989000"/>
            <a:chExt cx="5760001" cy="3720329"/>
          </a:xfrm>
        </p:grpSpPr>
        <p:pic>
          <p:nvPicPr>
            <p:cNvPr id="4" name="Grafik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518225" y="1989000"/>
              <a:ext cx="5760001" cy="2314829"/>
            </a:xfrm>
            <a:prstGeom prst="rect">
              <a:avLst/>
            </a:prstGeom>
            <a:solidFill>
              <a:srgbClr val="303C4A"/>
            </a:solidFill>
            <a:ln>
              <a:noFill/>
            </a:ln>
            <a:effectLst>
              <a:outerShdw blurRad="177800" dist="50800" dir="5400000" sx="101000" sy="101000" algn="ctr" rotWithShape="0">
                <a:srgbClr val="1DB6D8">
                  <a:alpha val="85000"/>
                </a:srgbClr>
              </a:outerShdw>
            </a:effectLst>
          </p:spPr>
        </p:pic>
        <p:sp>
          <p:nvSpPr>
            <p:cNvPr id="5" name="Textfeld 4"/>
            <p:cNvSpPr txBox="1"/>
            <p:nvPr/>
          </p:nvSpPr>
          <p:spPr>
            <a:xfrm>
              <a:off x="5518225" y="4509000"/>
              <a:ext cx="576000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b="1" dirty="0">
                  <a:solidFill>
                    <a:schemeClr val="accent1"/>
                  </a:solidFill>
                </a:rPr>
                <a:t>Netzpolitik.org</a:t>
              </a:r>
            </a:p>
            <a:p>
              <a:r>
                <a:rPr lang="de-DE" dirty="0" smtClean="0">
                  <a:hlinkClick r:id="rId3"/>
                </a:rPr>
                <a:t>https://netzpolitik.org/2019/alexa-co-innenminister-wollen-zugriff-auf-daten-aus-dem-smart-home/#spendenleiste</a:t>
              </a:r>
              <a:r>
                <a:rPr lang="de-DE" dirty="0" smtClean="0"/>
                <a:t> </a:t>
              </a:r>
              <a:endParaRPr lang="de-DE" dirty="0"/>
            </a:p>
          </p:txBody>
        </p:sp>
      </p:grpSp>
    </p:spTree>
    <p:extLst>
      <p:ext uri="{BB962C8B-B14F-4D97-AF65-F5344CB8AC3E}">
        <p14:creationId xmlns:p14="http://schemas.microsoft.com/office/powerpoint/2010/main" val="24917379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13775" y="618518"/>
            <a:ext cx="10364451" cy="830482"/>
          </a:xfrm>
        </p:spPr>
        <p:txBody>
          <a:bodyPr/>
          <a:lstStyle/>
          <a:p>
            <a:r>
              <a:rPr lang="de-DE" dirty="0" smtClean="0"/>
              <a:t>Backup: Zahl des Tages: 0,002%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>
          <a:xfrm>
            <a:off x="913774" y="1629000"/>
            <a:ext cx="4282226" cy="4162199"/>
          </a:xfrm>
        </p:spPr>
        <p:txBody>
          <a:bodyPr>
            <a:normAutofit fontScale="85000" lnSpcReduction="10000"/>
          </a:bodyPr>
          <a:lstStyle/>
          <a:p>
            <a:r>
              <a:rPr lang="de-DE" dirty="0"/>
              <a:t>»(…) Eine frühere Untersuchung des Max-Planck-Instituts hatte 2008 ergeben, dass die Verfolgung von Straftaten im Untersuchungszeitraum 2003 und 2004 nur um 0,002 Prozent durch eine Vorratsspeicherung von Verbindungsdaten hätte verbessert werden können. </a:t>
            </a:r>
            <a:r>
              <a:rPr lang="de-DE" dirty="0" smtClean="0"/>
              <a:t>(…)«</a:t>
            </a:r>
            <a:endParaRPr lang="de-DE" dirty="0"/>
          </a:p>
          <a:p>
            <a:r>
              <a:rPr lang="de-DE" dirty="0"/>
              <a:t>0,002% = 2 von 100.000 </a:t>
            </a:r>
            <a:r>
              <a:rPr lang="de-DE" dirty="0" smtClean="0"/>
              <a:t>Straftaten</a:t>
            </a:r>
            <a:endParaRPr lang="de-DE" dirty="0"/>
          </a:p>
          <a:p>
            <a:r>
              <a:rPr lang="de-DE" dirty="0"/>
              <a:t>Bei ca. 5,6 Mio. Straftaten </a:t>
            </a:r>
            <a:r>
              <a:rPr lang="de-DE" dirty="0" smtClean="0"/>
              <a:t>jährlich</a:t>
            </a:r>
            <a:br>
              <a:rPr lang="de-DE" dirty="0" smtClean="0"/>
            </a:br>
            <a:r>
              <a:rPr lang="de-DE" dirty="0" smtClean="0"/>
              <a:t>+ </a:t>
            </a:r>
            <a:r>
              <a:rPr lang="de-DE" dirty="0"/>
              <a:t>112 aufgeklärte Straftaten</a:t>
            </a:r>
          </a:p>
          <a:p>
            <a:endParaRPr lang="de-DE" dirty="0"/>
          </a:p>
        </p:txBody>
      </p:sp>
      <p:sp>
        <p:nvSpPr>
          <p:cNvPr id="11" name="Fußzeilenplatzhalt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30</a:t>
            </a:fld>
            <a:endParaRPr lang="en-US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2276" y="1719851"/>
            <a:ext cx="5695950" cy="3362325"/>
          </a:xfrm>
          <a:prstGeom prst="rect">
            <a:avLst/>
          </a:prstGeom>
          <a:solidFill>
            <a:srgbClr val="303C4A"/>
          </a:solidFill>
          <a:ln>
            <a:noFill/>
          </a:ln>
          <a:effectLst>
            <a:outerShdw blurRad="177800" dist="50800" dir="5400000" sx="101000" sy="101000" algn="ctr" rotWithShape="0">
              <a:srgbClr val="1DB6D8">
                <a:alpha val="85000"/>
              </a:srgbClr>
            </a:outerShdw>
          </a:effectLst>
        </p:spPr>
      </p:pic>
      <p:sp>
        <p:nvSpPr>
          <p:cNvPr id="5" name="Rechteck 4"/>
          <p:cNvSpPr/>
          <p:nvPr/>
        </p:nvSpPr>
        <p:spPr>
          <a:xfrm>
            <a:off x="5582276" y="5191034"/>
            <a:ext cx="591372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>
                <a:solidFill>
                  <a:schemeClr val="accent1"/>
                </a:solidFill>
              </a:rPr>
              <a:t>Quelle: Heise.de</a:t>
            </a:r>
          </a:p>
          <a:p>
            <a:r>
              <a:rPr lang="de-DE" sz="1400" dirty="0">
                <a:hlinkClick r:id="rId3"/>
              </a:rPr>
              <a:t>https://</a:t>
            </a:r>
            <a:r>
              <a:rPr lang="de-DE" sz="1400" dirty="0" smtClean="0">
                <a:hlinkClick r:id="rId3"/>
              </a:rPr>
              <a:t>www.heise.de/newsticker/meldung/Studie-Vorratsdatenspeicherung-verbessert-die-Aufklaerungsquote-nicht-1423035.html</a:t>
            </a:r>
            <a:r>
              <a:rPr lang="de-DE" sz="1400" dirty="0" smtClean="0"/>
              <a:t> </a:t>
            </a:r>
            <a:endParaRPr lang="de-DE" sz="1400" dirty="0"/>
          </a:p>
        </p:txBody>
      </p:sp>
    </p:spTree>
    <p:extLst>
      <p:ext uri="{BB962C8B-B14F-4D97-AF65-F5344CB8AC3E}">
        <p14:creationId xmlns:p14="http://schemas.microsoft.com/office/powerpoint/2010/main" val="730339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Problemstellung: Smart Home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b="1" dirty="0" smtClean="0"/>
              <a:t>Nachhaltigkeit geht anders:</a:t>
            </a:r>
            <a:endParaRPr lang="de-DE" b="1" dirty="0" smtClean="0"/>
          </a:p>
          <a:p>
            <a:pPr marL="0" indent="0">
              <a:buNone/>
            </a:pPr>
            <a:r>
              <a:rPr lang="de-DE" dirty="0" smtClean="0"/>
              <a:t>Kein Smart Home bei:</a:t>
            </a:r>
          </a:p>
          <a:p>
            <a:r>
              <a:rPr lang="de-DE" dirty="0" smtClean="0"/>
              <a:t>WLAN-Zeitschaltung</a:t>
            </a:r>
          </a:p>
          <a:p>
            <a:r>
              <a:rPr lang="de-DE" dirty="0" smtClean="0"/>
              <a:t>Internetstörung</a:t>
            </a:r>
          </a:p>
          <a:p>
            <a:r>
              <a:rPr lang="de-DE" dirty="0" smtClean="0"/>
              <a:t>Insolvenz des Anbieters</a:t>
            </a:r>
          </a:p>
          <a:p>
            <a:pPr lvl="1"/>
            <a:endParaRPr lang="de-DE" dirty="0" smtClean="0"/>
          </a:p>
        </p:txBody>
      </p:sp>
      <p:sp>
        <p:nvSpPr>
          <p:cNvPr id="16" name="Fußzeilenplatzhalt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Pi And More 12 1/4    | 23.01.2021    | Sebastian Folz</a:t>
            </a:r>
            <a:endParaRPr lang="en-US" dirty="0"/>
          </a:p>
        </p:txBody>
      </p:sp>
      <p:sp>
        <p:nvSpPr>
          <p:cNvPr id="17" name="Foliennummernplatzhalt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31</a:t>
            </a:fld>
            <a:endParaRPr lang="en-US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7853" y="1911422"/>
            <a:ext cx="3595294" cy="3618013"/>
          </a:xfrm>
          <a:prstGeom prst="rect">
            <a:avLst/>
          </a:prstGeom>
          <a:solidFill>
            <a:srgbClr val="316C95"/>
          </a:solidFill>
          <a:ln>
            <a:noFill/>
          </a:ln>
          <a:effectLst>
            <a:outerShdw blurRad="177800" dist="50800" dir="5400000" sx="101000" sy="101000" algn="ctr" rotWithShape="0">
              <a:srgbClr val="1DB6D8">
                <a:alpha val="85000"/>
              </a:srgbClr>
            </a:outerShdw>
          </a:effectLst>
        </p:spPr>
      </p:pic>
      <p:grpSp>
        <p:nvGrpSpPr>
          <p:cNvPr id="8" name="Gruppieren 7"/>
          <p:cNvGrpSpPr/>
          <p:nvPr/>
        </p:nvGrpSpPr>
        <p:grpSpPr>
          <a:xfrm>
            <a:off x="1416000" y="4508999"/>
            <a:ext cx="1458967" cy="1440001"/>
            <a:chOff x="7883430" y="3135483"/>
            <a:chExt cx="1458967" cy="1440001"/>
          </a:xfrm>
        </p:grpSpPr>
        <p:pic>
          <p:nvPicPr>
            <p:cNvPr id="9" name="Picture 4" descr="Bildergebnis fÃ¼r google home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054"/>
            <a:stretch/>
          </p:blipFill>
          <p:spPr bwMode="auto">
            <a:xfrm>
              <a:off x="7883431" y="3135483"/>
              <a:ext cx="1324154" cy="11512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feld 9"/>
            <p:cNvSpPr txBox="1"/>
            <p:nvPr/>
          </p:nvSpPr>
          <p:spPr>
            <a:xfrm>
              <a:off x="7883430" y="4267707"/>
              <a:ext cx="145896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400" b="1" dirty="0" smtClean="0">
                  <a:solidFill>
                    <a:srgbClr val="B0BDCC"/>
                  </a:solidFill>
                </a:rPr>
                <a:t>Quelle: Google</a:t>
              </a:r>
            </a:p>
          </p:txBody>
        </p:sp>
      </p:grpSp>
      <p:grpSp>
        <p:nvGrpSpPr>
          <p:cNvPr id="11" name="Gruppieren 10"/>
          <p:cNvGrpSpPr/>
          <p:nvPr/>
        </p:nvGrpSpPr>
        <p:grpSpPr>
          <a:xfrm>
            <a:off x="3093677" y="4601821"/>
            <a:ext cx="1458967" cy="1347179"/>
            <a:chOff x="9743609" y="3228304"/>
            <a:chExt cx="1458967" cy="1347179"/>
          </a:xfrm>
        </p:grpSpPr>
        <p:pic>
          <p:nvPicPr>
            <p:cNvPr id="12" name="Grafik 11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9743609" y="3228304"/>
              <a:ext cx="1147172" cy="927614"/>
            </a:xfrm>
            <a:prstGeom prst="rect">
              <a:avLst/>
            </a:prstGeom>
          </p:spPr>
        </p:pic>
        <p:sp>
          <p:nvSpPr>
            <p:cNvPr id="13" name="Textfeld 12"/>
            <p:cNvSpPr txBox="1"/>
            <p:nvPr/>
          </p:nvSpPr>
          <p:spPr>
            <a:xfrm>
              <a:off x="9743609" y="4267706"/>
              <a:ext cx="145896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400" b="1" dirty="0" smtClean="0">
                  <a:solidFill>
                    <a:srgbClr val="B0BDCC"/>
                  </a:solidFill>
                </a:rPr>
                <a:t>Quelle: Amazon</a:t>
              </a:r>
            </a:p>
          </p:txBody>
        </p:sp>
      </p:grpSp>
      <p:sp>
        <p:nvSpPr>
          <p:cNvPr id="4" name="Pfeil nach rechts 3"/>
          <p:cNvSpPr/>
          <p:nvPr/>
        </p:nvSpPr>
        <p:spPr>
          <a:xfrm>
            <a:off x="4360778" y="3994193"/>
            <a:ext cx="3175222" cy="330219"/>
          </a:xfrm>
          <a:prstGeom prst="rightArrow">
            <a:avLst>
              <a:gd name="adj1" fmla="val 50000"/>
              <a:gd name="adj2" fmla="val 86263"/>
            </a:avLst>
          </a:prstGeom>
          <a:solidFill>
            <a:srgbClr val="DC365A"/>
          </a:solidFill>
          <a:ln>
            <a:noFill/>
          </a:ln>
          <a:effectLst>
            <a:outerShdw blurRad="177800" dist="50800" dir="5400000" sx="101000" sy="101000" algn="ctr" rotWithShape="0">
              <a:srgbClr val="DC335A">
                <a:alpha val="85000"/>
              </a:srgb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endParaRPr lang="de-DE" sz="32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5518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opfen">
  <a:themeElements>
    <a:clrScheme name="Benutzerdefiniert 3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FA9628"/>
      </a:accent1>
      <a:accent2>
        <a:srgbClr val="DC325A"/>
      </a:accent2>
      <a:accent3>
        <a:srgbClr val="28B4DC"/>
      </a:accent3>
      <a:accent4>
        <a:srgbClr val="B258D3"/>
      </a:accent4>
      <a:accent5>
        <a:srgbClr val="63A0CC"/>
      </a:accent5>
      <a:accent6>
        <a:srgbClr val="8AC4A7"/>
      </a:accent6>
      <a:hlink>
        <a:srgbClr val="FFFFFF"/>
      </a:hlink>
      <a:folHlink>
        <a:srgbClr val="FFFFF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opfen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1358</Words>
  <Application>Microsoft Office PowerPoint</Application>
  <PresentationFormat>Breitbild</PresentationFormat>
  <Paragraphs>310</Paragraphs>
  <Slides>31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31</vt:i4>
      </vt:variant>
    </vt:vector>
  </HeadingPairs>
  <TitlesOfParts>
    <vt:vector size="38" baseType="lpstr">
      <vt:lpstr>Arial</vt:lpstr>
      <vt:lpstr>Calibri</vt:lpstr>
      <vt:lpstr>Cooper Hewitt</vt:lpstr>
      <vt:lpstr>Francois One</vt:lpstr>
      <vt:lpstr>Lucida Console</vt:lpstr>
      <vt:lpstr>Wingdings</vt:lpstr>
      <vt:lpstr>Tropfen</vt:lpstr>
      <vt:lpstr>Computer, öffne den Radio-Stream! 2</vt:lpstr>
      <vt:lpstr>Inhalt</vt:lpstr>
      <vt:lpstr>1. Projekt Smart Home / Historie</vt:lpstr>
      <vt:lpstr>Projekt Smart Home / Historie</vt:lpstr>
      <vt:lpstr>Projekt Smart Home / Historie</vt:lpstr>
      <vt:lpstr>Projekt Smart Home / Historie</vt:lpstr>
      <vt:lpstr>Projekt Smart Home / Historie</vt:lpstr>
      <vt:lpstr>2. Alles auf Anfang</vt:lpstr>
      <vt:lpstr>Alles auf Anfang</vt:lpstr>
      <vt:lpstr>Alles auf Anfang</vt:lpstr>
      <vt:lpstr>»Periodensystem der KI«</vt:lpstr>
      <vt:lpstr>Alles auf Anfang</vt:lpstr>
      <vt:lpstr>Alles auf Anfang</vt:lpstr>
      <vt:lpstr>Alles auf Anfang</vt:lpstr>
      <vt:lpstr>Alles auf Anfang</vt:lpstr>
      <vt:lpstr>Alles auf Anfang</vt:lpstr>
      <vt:lpstr>Stand der Dinge</vt:lpstr>
      <vt:lpstr>Stand der Dinge</vt:lpstr>
      <vt:lpstr>Stand der Dinge</vt:lpstr>
      <vt:lpstr>Lessons Learned</vt:lpstr>
      <vt:lpstr>Lessons Learned</vt:lpstr>
      <vt:lpstr>Lessons Learned</vt:lpstr>
      <vt:lpstr>Lessons Learned</vt:lpstr>
      <vt:lpstr>Lessons Learned</vt:lpstr>
      <vt:lpstr>Fazit</vt:lpstr>
      <vt:lpstr>Fazit</vt:lpstr>
      <vt:lpstr>Backup</vt:lpstr>
      <vt:lpstr>Workaround</vt:lpstr>
      <vt:lpstr>Rechtliches …</vt:lpstr>
      <vt:lpstr>Backup: Zahl des Tages: 0,002%</vt:lpstr>
      <vt:lpstr>Problemstellung: Smart Home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Sebastian</dc:creator>
  <cp:lastModifiedBy>Sebastian</cp:lastModifiedBy>
  <cp:revision>127</cp:revision>
  <dcterms:created xsi:type="dcterms:W3CDTF">2019-10-05T08:03:37Z</dcterms:created>
  <dcterms:modified xsi:type="dcterms:W3CDTF">2021-01-23T07:52:24Z</dcterms:modified>
</cp:coreProperties>
</file>